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8945294-2665-438E-8B8B-41FA45219BE8}" type="datetimeFigureOut">
              <a:rPr lang="tr-TR" smtClean="0"/>
              <a:t>07.01.2019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151585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945294-2665-438E-8B8B-41FA45219BE8}" type="datetimeFigureOut">
              <a:rPr lang="tr-TR" smtClean="0"/>
              <a:t>07.01.2019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248927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945294-2665-438E-8B8B-41FA45219BE8}" type="datetimeFigureOut">
              <a:rPr lang="tr-TR" smtClean="0"/>
              <a:t>07.01.2019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69124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46B7D15-6306-4555-9423-AAD7FA874A97}" type="datetime1">
              <a:rPr lang="tr-TR" smtClean="0"/>
              <a:t>07.01.2019</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graphicFrame>
        <p:nvGraphicFramePr>
          <p:cNvPr id="13" name="Nesne 12"/>
          <p:cNvGraphicFramePr>
            <a:graphicFrameLocks noChangeAspect="1"/>
          </p:cNvGraphicFramePr>
          <p:nvPr userDrawn="1">
            <p:extLst/>
          </p:nvPr>
        </p:nvGraphicFramePr>
        <p:xfrm>
          <a:off x="-6546" y="25151"/>
          <a:ext cx="12156200" cy="1379443"/>
        </p:xfrm>
        <a:graphic>
          <a:graphicData uri="http://schemas.openxmlformats.org/presentationml/2006/ole">
            <mc:AlternateContent xmlns:mc="http://schemas.openxmlformats.org/markup-compatibility/2006">
              <mc:Choice xmlns:v="urn:schemas-microsoft-com:vml" Requires="v">
                <p:oleObj spid="_x0000_s1030" r:id="rId3" imgW="17777520" imgH="2018880" progId="">
                  <p:embed/>
                </p:oleObj>
              </mc:Choice>
              <mc:Fallback>
                <p:oleObj r:id="rId3" imgW="17777520" imgH="2018880" progId="">
                  <p:embed/>
                  <p:pic>
                    <p:nvPicPr>
                      <p:cNvPr id="0" name=""/>
                      <p:cNvPicPr/>
                      <p:nvPr/>
                    </p:nvPicPr>
                    <p:blipFill>
                      <a:blip r:embed="rId4"/>
                      <a:stretch>
                        <a:fillRect/>
                      </a:stretch>
                    </p:blipFill>
                    <p:spPr>
                      <a:xfrm>
                        <a:off x="-6546" y="25151"/>
                        <a:ext cx="12156200" cy="1379443"/>
                      </a:xfrm>
                      <a:prstGeom prst="rect">
                        <a:avLst/>
                      </a:prstGeom>
                    </p:spPr>
                  </p:pic>
                </p:oleObj>
              </mc:Fallback>
            </mc:AlternateContent>
          </a:graphicData>
        </a:graphic>
      </p:graphicFrame>
      <p:sp>
        <p:nvSpPr>
          <p:cNvPr id="8" name="Unvan 1"/>
          <p:cNvSpPr txBox="1">
            <a:spLocks/>
          </p:cNvSpPr>
          <p:nvPr userDrawn="1"/>
        </p:nvSpPr>
        <p:spPr>
          <a:xfrm>
            <a:off x="1627138" y="648883"/>
            <a:ext cx="9128845" cy="6048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DESTEK HİZMETLERİ GENEL MÜDÜRLÜĞÜ</a:t>
            </a:r>
            <a:endParaRPr lang="tr-TR" sz="28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1206255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945294-2665-438E-8B8B-41FA45219BE8}" type="datetimeFigureOut">
              <a:rPr lang="tr-TR" smtClean="0"/>
              <a:t>07.01.2019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182413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8945294-2665-438E-8B8B-41FA45219BE8}" type="datetimeFigureOut">
              <a:rPr lang="tr-TR" smtClean="0"/>
              <a:t>07.01.2019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410374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945294-2665-438E-8B8B-41FA45219BE8}" type="datetimeFigureOut">
              <a:rPr lang="tr-TR" smtClean="0"/>
              <a:t>07.01.2019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224626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945294-2665-438E-8B8B-41FA45219BE8}" type="datetimeFigureOut">
              <a:rPr lang="tr-TR" smtClean="0"/>
              <a:t>07.01.2019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152191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945294-2665-438E-8B8B-41FA45219BE8}" type="datetimeFigureOut">
              <a:rPr lang="tr-TR" smtClean="0"/>
              <a:t>07.01.2019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35578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945294-2665-438E-8B8B-41FA45219BE8}" type="datetimeFigureOut">
              <a:rPr lang="tr-TR" smtClean="0"/>
              <a:t>07.01.2019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196239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945294-2665-438E-8B8B-41FA45219BE8}" type="datetimeFigureOut">
              <a:rPr lang="tr-TR" smtClean="0"/>
              <a:t>07.01.2019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1189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8945294-2665-438E-8B8B-41FA45219BE8}" type="datetimeFigureOut">
              <a:rPr lang="tr-TR" smtClean="0"/>
              <a:t>07.01.2019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7F1CE5C-691A-4FBA-A6F1-30226B477589}" type="slidenum">
              <a:rPr lang="tr-TR" smtClean="0"/>
              <a:t>‹#›</a:t>
            </a:fld>
            <a:endParaRPr lang="tr-TR"/>
          </a:p>
        </p:txBody>
      </p:sp>
    </p:spTree>
    <p:extLst>
      <p:ext uri="{BB962C8B-B14F-4D97-AF65-F5344CB8AC3E}">
        <p14:creationId xmlns:p14="http://schemas.microsoft.com/office/powerpoint/2010/main" val="1973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45294-2665-438E-8B8B-41FA45219BE8}" type="datetimeFigureOut">
              <a:rPr lang="tr-TR" smtClean="0"/>
              <a:t>07.01.2019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1CE5C-691A-4FBA-A6F1-30226B477589}" type="slidenum">
              <a:rPr lang="tr-TR" smtClean="0"/>
              <a:t>‹#›</a:t>
            </a:fld>
            <a:endParaRPr lang="tr-TR"/>
          </a:p>
        </p:txBody>
      </p:sp>
    </p:spTree>
    <p:extLst>
      <p:ext uri="{BB962C8B-B14F-4D97-AF65-F5344CB8AC3E}">
        <p14:creationId xmlns:p14="http://schemas.microsoft.com/office/powerpoint/2010/main" val="213610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package" Target="../embeddings/Microsoft_PowerPoint_Slayd_1.sldx"/></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649" y="1816701"/>
            <a:ext cx="3295135" cy="3151279"/>
          </a:xfrm>
        </p:spPr>
      </p:pic>
      <p:sp>
        <p:nvSpPr>
          <p:cNvPr id="5" name="Metin kutusu 4"/>
          <p:cNvSpPr txBox="1"/>
          <p:nvPr/>
        </p:nvSpPr>
        <p:spPr>
          <a:xfrm>
            <a:off x="3657600" y="1739757"/>
            <a:ext cx="8196649" cy="954107"/>
          </a:xfrm>
          <a:prstGeom prst="rect">
            <a:avLst/>
          </a:prstGeom>
          <a:noFill/>
        </p:spPr>
        <p:txBody>
          <a:bodyPr wrap="square" rtlCol="0" anchor="ctr">
            <a:spAutoFit/>
          </a:bodyPr>
          <a:lstStyle/>
          <a:p>
            <a:pPr algn="ctr"/>
            <a: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t>İŞYERİ SAĞLIK VE GÜVENLİK BİRİMİ </a:t>
            </a:r>
            <a:b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br>
            <a: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t>DAİRE BAŞKANLIĞI</a:t>
            </a:r>
            <a:endParaRPr lang="tr-TR" dirty="0">
              <a:ln w="0"/>
              <a:solidFill>
                <a:schemeClr val="accent5"/>
              </a:solidFill>
              <a:effectLst>
                <a:reflection blurRad="6350" stA="53000" endA="300" endPos="35500" dir="5400000" sy="-90000" algn="bl" rotWithShape="0"/>
              </a:effectLst>
            </a:endParaRPr>
          </a:p>
        </p:txBody>
      </p:sp>
      <p:sp>
        <p:nvSpPr>
          <p:cNvPr id="7" name="Metin kutusu 6"/>
          <p:cNvSpPr txBox="1"/>
          <p:nvPr/>
        </p:nvSpPr>
        <p:spPr>
          <a:xfrm>
            <a:off x="4705159" y="4028304"/>
            <a:ext cx="6101529" cy="1200329"/>
          </a:xfrm>
          <a:prstGeom prst="rect">
            <a:avLst/>
          </a:prstGeom>
          <a:noFill/>
        </p:spPr>
        <p:txBody>
          <a:bodyPr wrap="square" rtlCol="0" anchor="ctr">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600" b="1" dirty="0" smtClean="0">
                <a:ln/>
                <a:solidFill>
                  <a:schemeClr val="accent5"/>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ENKAZDA ARAMA KURTARMA TEKNİKLERİ</a:t>
            </a:r>
            <a:endParaRPr lang="tr-TR" sz="3600" b="1" dirty="0">
              <a:ln/>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56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9</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Text Box 2"/>
          <p:cNvSpPr txBox="1">
            <a:spLocks noChangeArrowheads="1"/>
          </p:cNvSpPr>
          <p:nvPr/>
        </p:nvSpPr>
        <p:spPr bwMode="auto">
          <a:xfrm>
            <a:off x="819662" y="1828346"/>
            <a:ext cx="10387913"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4763" indent="-4763">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808163" indent="-4572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352425" algn="just" defTabSz="342900" fontAlgn="base">
              <a:lnSpc>
                <a:spcPts val="3100"/>
              </a:lnSpc>
              <a:spcAft>
                <a:spcPct val="0"/>
              </a:spcAft>
            </a:pPr>
            <a:r>
              <a:rPr lang="tr-TR" altLang="tr-TR" dirty="0" smtClean="0">
                <a:solidFill>
                  <a:srgbClr val="111111"/>
                </a:solidFill>
                <a:latin typeface="+mn-lt"/>
                <a:cs typeface="Times New Roman" panose="02020603050405020304" pitchFamily="18" charset="0"/>
              </a:rPr>
              <a:t>Binalara </a:t>
            </a:r>
            <a:r>
              <a:rPr lang="tr-TR" altLang="tr-TR" dirty="0">
                <a:solidFill>
                  <a:srgbClr val="111111"/>
                </a:solidFill>
                <a:latin typeface="+mn-lt"/>
                <a:cs typeface="Times New Roman" panose="02020603050405020304" pitchFamily="18" charset="0"/>
              </a:rPr>
              <a:t>Girişte Kurtarma Personelini Tehdit Eden Risk Var İse Risk Ortadan Kaldırılıncaya Kadar Enkaza Girilmez. Depremlerde Artçı Depremler Ve Binanın Hasar Durumu Ekip İçin En Büyük Risklerden Biridir.</a:t>
            </a:r>
            <a:endParaRPr lang="tr-TR" altLang="tr-TR" dirty="0">
              <a:solidFill>
                <a:srgbClr val="111111"/>
              </a:solidFill>
              <a:latin typeface="+mn-lt"/>
            </a:endParaRPr>
          </a:p>
          <a:p>
            <a:pPr indent="352425" algn="just" defTabSz="342900" fontAlgn="base">
              <a:lnSpc>
                <a:spcPts val="3100"/>
              </a:lnSpc>
              <a:spcAft>
                <a:spcPct val="0"/>
              </a:spcAft>
            </a:pPr>
            <a:r>
              <a:rPr lang="tr-TR" altLang="tr-TR" dirty="0" smtClean="0">
                <a:solidFill>
                  <a:srgbClr val="111111"/>
                </a:solidFill>
                <a:latin typeface="+mn-lt"/>
                <a:cs typeface="Times New Roman" panose="02020603050405020304" pitchFamily="18" charset="0"/>
              </a:rPr>
              <a:t>Ekip </a:t>
            </a:r>
            <a:r>
              <a:rPr lang="tr-TR" altLang="tr-TR" dirty="0">
                <a:solidFill>
                  <a:srgbClr val="111111"/>
                </a:solidFill>
                <a:latin typeface="+mn-lt"/>
                <a:cs typeface="Times New Roman" panose="02020603050405020304" pitchFamily="18" charset="0"/>
              </a:rPr>
              <a:t>Komutanı Ve Yardımcısı Yukarıda Belirtilen Durumları Göz Önünde Bulundurarak Risksiz, En Kısa Yoldan Kurtarma Ve Enkaza Giriş Şeklini Belirler.</a:t>
            </a:r>
            <a:endParaRPr lang="tr-TR" altLang="tr-TR" dirty="0">
              <a:solidFill>
                <a:srgbClr val="111111"/>
              </a:solidFill>
              <a:latin typeface="+mn-lt"/>
            </a:endParaRPr>
          </a:p>
          <a:p>
            <a:pPr indent="352425" algn="just" defTabSz="342900" fontAlgn="base">
              <a:lnSpc>
                <a:spcPts val="3100"/>
              </a:lnSpc>
              <a:spcAft>
                <a:spcPct val="0"/>
              </a:spcAft>
            </a:pPr>
            <a:r>
              <a:rPr lang="tr-TR" altLang="tr-TR" dirty="0" smtClean="0">
                <a:solidFill>
                  <a:srgbClr val="111111"/>
                </a:solidFill>
                <a:latin typeface="+mn-lt"/>
              </a:rPr>
              <a:t>Bunlar</a:t>
            </a:r>
            <a:r>
              <a:rPr lang="tr-TR" altLang="tr-TR" dirty="0">
                <a:solidFill>
                  <a:srgbClr val="111111"/>
                </a:solidFill>
                <a:latin typeface="+mn-lt"/>
              </a:rPr>
              <a:t>; </a:t>
            </a:r>
          </a:p>
          <a:p>
            <a:pPr marL="357188" lvl="2" indent="0" algn="just" defTabSz="342900" fontAlgn="base">
              <a:lnSpc>
                <a:spcPts val="3100"/>
              </a:lnSpc>
              <a:spcAft>
                <a:spcPct val="0"/>
              </a:spcAft>
              <a:buFontTx/>
              <a:buAutoNum type="arabicPeriod"/>
            </a:pPr>
            <a:r>
              <a:rPr lang="tr-TR" altLang="tr-TR" dirty="0" smtClean="0">
                <a:latin typeface="+mn-lt"/>
              </a:rPr>
              <a:t>Enkaza Yandan Giriş</a:t>
            </a:r>
          </a:p>
          <a:p>
            <a:pPr marL="357188" lvl="2" indent="0" algn="just" defTabSz="342900" fontAlgn="base">
              <a:lnSpc>
                <a:spcPts val="3100"/>
              </a:lnSpc>
              <a:spcAft>
                <a:spcPct val="0"/>
              </a:spcAft>
              <a:buFontTx/>
              <a:buAutoNum type="arabicPeriod"/>
            </a:pPr>
            <a:r>
              <a:rPr lang="tr-TR" altLang="tr-TR" dirty="0" smtClean="0">
                <a:latin typeface="+mn-lt"/>
              </a:rPr>
              <a:t>Enkaza Üstten Giriş</a:t>
            </a:r>
          </a:p>
          <a:p>
            <a:pPr marL="357188" lvl="2" indent="0" algn="just" defTabSz="342900" fontAlgn="base">
              <a:lnSpc>
                <a:spcPts val="3100"/>
              </a:lnSpc>
              <a:spcAft>
                <a:spcPct val="0"/>
              </a:spcAft>
              <a:buFontTx/>
              <a:buAutoNum type="arabicPeriod"/>
            </a:pPr>
            <a:r>
              <a:rPr lang="tr-TR" altLang="tr-TR" dirty="0" smtClean="0">
                <a:latin typeface="+mn-lt"/>
              </a:rPr>
              <a:t>Katların Kaldırılması</a:t>
            </a:r>
          </a:p>
          <a:p>
            <a:pPr marL="357188" lvl="2" indent="0" algn="just" defTabSz="342900" fontAlgn="base">
              <a:lnSpc>
                <a:spcPts val="3100"/>
              </a:lnSpc>
              <a:spcAft>
                <a:spcPct val="0"/>
              </a:spcAft>
              <a:buFontTx/>
              <a:buAutoNum type="arabicPeriod"/>
            </a:pPr>
            <a:r>
              <a:rPr lang="tr-TR" altLang="tr-TR" dirty="0" smtClean="0">
                <a:latin typeface="+mn-lt"/>
              </a:rPr>
              <a:t>Enkaza Alttan Giriş</a:t>
            </a:r>
            <a:endParaRPr lang="tr-TR" altLang="tr-TR" dirty="0">
              <a:latin typeface="+mn-lt"/>
            </a:endParaRPr>
          </a:p>
        </p:txBody>
      </p:sp>
    </p:spTree>
    <p:extLst>
      <p:ext uri="{BB962C8B-B14F-4D97-AF65-F5344CB8AC3E}">
        <p14:creationId xmlns:p14="http://schemas.microsoft.com/office/powerpoint/2010/main" val="40855571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10</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406483" y="1653648"/>
            <a:ext cx="11365388" cy="39509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6700" algn="just" defTabSz="342900" fontAlgn="base">
              <a:lnSpc>
                <a:spcPts val="2200"/>
              </a:lnSpc>
              <a:spcBef>
                <a:spcPts val="0"/>
              </a:spcBef>
              <a:spcAft>
                <a:spcPct val="0"/>
              </a:spcAft>
              <a:buFontTx/>
              <a:buAutoNum type="arabicPeriod"/>
            </a:pPr>
            <a:r>
              <a:rPr lang="tr-TR" altLang="tr-TR" sz="1600" dirty="0" smtClean="0">
                <a:solidFill>
                  <a:srgbClr val="FF0000"/>
                </a:solidFill>
                <a:cs typeface="Times New Roman" panose="02020603050405020304" pitchFamily="18" charset="0"/>
              </a:rPr>
              <a:t>Enkaza Yandan Giriş</a:t>
            </a:r>
            <a:r>
              <a:rPr lang="tr-TR" altLang="tr-TR" sz="1600" dirty="0" smtClean="0">
                <a:solidFill>
                  <a:srgbClr val="FF0000"/>
                </a:solidFill>
                <a:cs typeface="Arial" panose="020B0604020202020204" pitchFamily="34" charset="0"/>
              </a:rPr>
              <a:t> </a:t>
            </a:r>
            <a:r>
              <a:rPr lang="tr-TR" altLang="tr-TR" sz="1600" dirty="0" smtClean="0">
                <a:solidFill>
                  <a:srgbClr val="FF0000"/>
                </a:solidFill>
                <a:cs typeface="Times New Roman" panose="02020603050405020304" pitchFamily="18" charset="0"/>
              </a:rPr>
              <a:t>:</a:t>
            </a:r>
            <a:r>
              <a:rPr lang="tr-TR" altLang="tr-TR" sz="1600" dirty="0" smtClean="0">
                <a:solidFill>
                  <a:srgbClr val="111111"/>
                </a:solidFill>
                <a:cs typeface="Times New Roman" panose="02020603050405020304" pitchFamily="18" charset="0"/>
              </a:rPr>
              <a:t> enkazdaki katlar arasındaki boşluklardan yararlanılarak ve bodrumların irtibatlandırılması ile yapılan giriş şeklidir. Dehliz açma şeklinde ilerlenir. Bu sistemde destek malzemeleri kullanmak gerekebilir. Kayma ve göçme risklerine dikkat edilmelidir.</a:t>
            </a:r>
          </a:p>
          <a:p>
            <a:pPr marL="0" indent="266700" algn="just" defTabSz="342900" fontAlgn="base">
              <a:lnSpc>
                <a:spcPts val="2200"/>
              </a:lnSpc>
              <a:spcBef>
                <a:spcPts val="0"/>
              </a:spcBef>
              <a:spcAft>
                <a:spcPct val="0"/>
              </a:spcAft>
              <a:buFontTx/>
              <a:buAutoNum type="arabicPeriod"/>
            </a:pPr>
            <a:r>
              <a:rPr lang="tr-TR" altLang="tr-TR" sz="1600" dirty="0" smtClean="0">
                <a:solidFill>
                  <a:srgbClr val="FF0000"/>
                </a:solidFill>
                <a:cs typeface="Arial" panose="020B0604020202020204" pitchFamily="34" charset="0"/>
              </a:rPr>
              <a:t>Enkaza Üstten Giriş :</a:t>
            </a:r>
            <a:r>
              <a:rPr lang="tr-TR" altLang="tr-TR" sz="1600" dirty="0" smtClean="0">
                <a:solidFill>
                  <a:srgbClr val="111111"/>
                </a:solidFill>
                <a:cs typeface="Arial" panose="020B0604020202020204" pitchFamily="34" charset="0"/>
              </a:rPr>
              <a:t> yeri belirlenen kişilere bina katlarının delinerek üstten girilmesidir. Enkaza yandan girişe göre daha güvenlidir. Ancak enkaz eğilimli yıkılmış ise kayma riskine dikkat edilmelidir.</a:t>
            </a:r>
          </a:p>
          <a:p>
            <a:pPr marL="0" indent="266700" algn="just" defTabSz="342900" fontAlgn="base">
              <a:lnSpc>
                <a:spcPts val="2200"/>
              </a:lnSpc>
              <a:spcBef>
                <a:spcPts val="0"/>
              </a:spcBef>
              <a:spcAft>
                <a:spcPct val="0"/>
              </a:spcAft>
              <a:buFontTx/>
              <a:buAutoNum type="arabicPeriod"/>
            </a:pPr>
            <a:r>
              <a:rPr lang="tr-TR" altLang="tr-TR" sz="1600" dirty="0" smtClean="0">
                <a:solidFill>
                  <a:srgbClr val="FF0000"/>
                </a:solidFill>
                <a:cs typeface="Arial" panose="020B0604020202020204" pitchFamily="34" charset="0"/>
              </a:rPr>
              <a:t>Katların Kaldırılması :</a:t>
            </a:r>
            <a:r>
              <a:rPr lang="tr-TR" altLang="tr-TR" sz="1600" dirty="0" smtClean="0">
                <a:solidFill>
                  <a:srgbClr val="111111"/>
                </a:solidFill>
                <a:cs typeface="Arial" panose="020B0604020202020204" pitchFamily="34" charset="0"/>
              </a:rPr>
              <a:t> enkaza girilecek kısım belirlenerek beton plakalar kat kat kesilerek kaldırılır. Bu sistemde kompresör, vinç ve kepçe gibi iş makineleri kullanılabilir. Ancak iş makinelerinin kullanılmasında çok deneyimli ve dikkatli olmak gerekir. İş makineleri kesinlikle enkaz üzerine çıkarılmamalıdır. İş makinesi operatörleri ile ekip komutanı arasında iyi bir uyum sağlanmalıdır. Kesilip kaldırılacak parçaların altı çok iyi kontrol edilmeli, ekipten 2 veya 3 gözcü çalışmaları kontrol ederek herhangi bir tehlikeye meydan verilmemelidir.</a:t>
            </a:r>
            <a:endParaRPr lang="tr-TR" altLang="tr-TR" sz="1600" dirty="0" smtClean="0">
              <a:solidFill>
                <a:srgbClr val="FF0000"/>
              </a:solidFill>
              <a:cs typeface="Arial" panose="020B0604020202020204" pitchFamily="34" charset="0"/>
            </a:endParaRPr>
          </a:p>
          <a:p>
            <a:pPr marL="0" indent="266700" algn="just" defTabSz="342900" fontAlgn="base">
              <a:lnSpc>
                <a:spcPts val="2200"/>
              </a:lnSpc>
              <a:spcBef>
                <a:spcPts val="0"/>
              </a:spcBef>
              <a:spcAft>
                <a:spcPct val="0"/>
              </a:spcAft>
              <a:buFontTx/>
              <a:buAutoNum type="arabicPeriod"/>
            </a:pPr>
            <a:r>
              <a:rPr lang="tr-TR" altLang="tr-TR" sz="1600" dirty="0" smtClean="0">
                <a:solidFill>
                  <a:srgbClr val="FF0000"/>
                </a:solidFill>
                <a:cs typeface="Arial" panose="020B0604020202020204" pitchFamily="34" charset="0"/>
              </a:rPr>
              <a:t>Enkaza Alttan Giriş: </a:t>
            </a:r>
            <a:r>
              <a:rPr lang="tr-TR" altLang="tr-TR" sz="1600" dirty="0" smtClean="0">
                <a:solidFill>
                  <a:srgbClr val="282828"/>
                </a:solidFill>
                <a:cs typeface="Arial" panose="020B0604020202020204" pitchFamily="34" charset="0"/>
              </a:rPr>
              <a:t>enkaza girişin ve kazazedeye ulaşmanın yandan ve üstten giriş tekniklerinde uzun ve riskli olduğu durumlarda kazazedenin bulunduğu yerden daha uzak fakat daha </a:t>
            </a:r>
            <a:r>
              <a:rPr lang="tr-TR" altLang="tr-TR" sz="1600" dirty="0" err="1" smtClean="0">
                <a:solidFill>
                  <a:srgbClr val="282828"/>
                </a:solidFill>
                <a:cs typeface="Arial" panose="020B0604020202020204" pitchFamily="34" charset="0"/>
              </a:rPr>
              <a:t>güvemnli</a:t>
            </a:r>
            <a:r>
              <a:rPr lang="tr-TR" altLang="tr-TR" sz="1600" dirty="0" smtClean="0">
                <a:solidFill>
                  <a:srgbClr val="282828"/>
                </a:solidFill>
                <a:cs typeface="Arial" panose="020B0604020202020204" pitchFamily="34" charset="0"/>
              </a:rPr>
              <a:t> bir noktadan giriş yapılarak aşağı inilir ve kazazedeye bulunduğu yerin altından ulaşılarak kurtarma yapılır.</a:t>
            </a:r>
            <a:r>
              <a:rPr lang="tr-TR" altLang="tr-TR" sz="1600" dirty="0" smtClean="0">
                <a:solidFill>
                  <a:srgbClr val="FF0000"/>
                </a:solidFill>
                <a:cs typeface="Arial" panose="020B0604020202020204" pitchFamily="34" charset="0"/>
              </a:rPr>
              <a:t> </a:t>
            </a:r>
            <a:endParaRPr lang="tr-TR" altLang="tr-TR" sz="1600" dirty="0" smtClean="0">
              <a:solidFill>
                <a:srgbClr val="282828"/>
              </a:solidFill>
              <a:cs typeface="Arial" panose="020B0604020202020204" pitchFamily="34" charset="0"/>
            </a:endParaRPr>
          </a:p>
          <a:p>
            <a:pPr>
              <a:lnSpc>
                <a:spcPts val="2200"/>
              </a:lnSpc>
              <a:spcBef>
                <a:spcPts val="0"/>
              </a:spcBef>
            </a:pPr>
            <a:endParaRPr lang="tr-TR" dirty="0"/>
          </a:p>
        </p:txBody>
      </p:sp>
    </p:spTree>
    <p:extLst>
      <p:ext uri="{BB962C8B-B14F-4D97-AF65-F5344CB8AC3E}">
        <p14:creationId xmlns:p14="http://schemas.microsoft.com/office/powerpoint/2010/main" val="21589979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11</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Rectangle 1"/>
          <p:cNvSpPr>
            <a:spLocks noChangeArrowheads="1"/>
          </p:cNvSpPr>
          <p:nvPr/>
        </p:nvSpPr>
        <p:spPr bwMode="auto">
          <a:xfrm>
            <a:off x="716691" y="2204176"/>
            <a:ext cx="10091351"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tabLst>
                <a:tab pos="4419600" algn="l"/>
              </a:tabLst>
              <a:defRPr>
                <a:solidFill>
                  <a:schemeClr val="tx1"/>
                </a:solidFill>
                <a:latin typeface="Helvetica Light"/>
                <a:cs typeface="Arial" panose="020B0604020202020204" pitchFamily="34" charset="0"/>
              </a:defRPr>
            </a:lvl1pPr>
            <a:lvl2pPr marL="742950" indent="-285750">
              <a:tabLst>
                <a:tab pos="4419600" algn="l"/>
              </a:tabLst>
              <a:defRPr>
                <a:solidFill>
                  <a:schemeClr val="tx1"/>
                </a:solidFill>
                <a:latin typeface="Helvetica Light"/>
                <a:cs typeface="Arial" panose="020B0604020202020204" pitchFamily="34" charset="0"/>
              </a:defRPr>
            </a:lvl2pPr>
            <a:lvl3pPr marL="1143000" indent="-228600">
              <a:tabLst>
                <a:tab pos="4419600" algn="l"/>
              </a:tabLst>
              <a:defRPr>
                <a:solidFill>
                  <a:schemeClr val="tx1"/>
                </a:solidFill>
                <a:latin typeface="Helvetica Light"/>
                <a:cs typeface="Arial" panose="020B0604020202020204" pitchFamily="34" charset="0"/>
              </a:defRPr>
            </a:lvl3pPr>
            <a:lvl4pPr marL="1600200" indent="-228600">
              <a:tabLst>
                <a:tab pos="4419600" algn="l"/>
              </a:tabLst>
              <a:defRPr>
                <a:solidFill>
                  <a:schemeClr val="tx1"/>
                </a:solidFill>
                <a:latin typeface="Helvetica Light"/>
                <a:cs typeface="Arial" panose="020B0604020202020204" pitchFamily="34" charset="0"/>
              </a:defRPr>
            </a:lvl4pPr>
            <a:lvl5pPr marL="2057400" indent="-228600">
              <a:tabLst>
                <a:tab pos="4419600" algn="l"/>
              </a:tabLst>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tabLst>
                <a:tab pos="4419600" algn="l"/>
              </a:tabLs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tabLst>
                <a:tab pos="4419600" algn="l"/>
              </a:tabLs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tabLst>
                <a:tab pos="4419600" algn="l"/>
              </a:tabLs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tabLst>
                <a:tab pos="4419600" algn="l"/>
              </a:tabLst>
              <a:defRPr>
                <a:solidFill>
                  <a:schemeClr val="tx1"/>
                </a:solidFill>
                <a:latin typeface="Helvetica Light"/>
                <a:cs typeface="Arial" panose="020B0604020202020204" pitchFamily="34" charset="0"/>
              </a:defRPr>
            </a:lvl9pPr>
          </a:lstStyle>
          <a:p>
            <a:pPr indent="357188" algn="just" defTabSz="342900" eaLnBrk="0" fontAlgn="base" hangingPunct="0">
              <a:lnSpc>
                <a:spcPct val="200000"/>
              </a:lnSpc>
              <a:spcBef>
                <a:spcPct val="0"/>
              </a:spcBef>
              <a:spcAft>
                <a:spcPct val="0"/>
              </a:spcAft>
              <a:tabLst>
                <a:tab pos="3314700" algn="l"/>
              </a:tabLst>
              <a:defRPr/>
            </a:pPr>
            <a:r>
              <a:rPr lang="tr-TR" altLang="tr-TR" kern="0" dirty="0">
                <a:latin typeface="Calibri" panose="020F0502020204030204" pitchFamily="34" charset="0"/>
              </a:rPr>
              <a:t>Arama–kurtarma çalışması yaparken çalışan personelin, malzemenin, yaralının emniyetini sağlamak ve enkaz içerisinde güvenli çalışabilmek için kaldırılan ağır kütlelerin, kaldırıldıktan sonra emniyete alınmasını, kontrolümüzden çıkıp yıkılmasını önlemek amacıyla kullanılan malzemelere </a:t>
            </a:r>
            <a:r>
              <a:rPr lang="tr-TR" altLang="tr-TR" kern="0" dirty="0" smtClean="0">
                <a:latin typeface="Calibri" panose="020F0502020204030204" pitchFamily="34" charset="0"/>
              </a:rPr>
              <a:t>“</a:t>
            </a:r>
            <a:r>
              <a:rPr lang="tr-TR" altLang="tr-TR" b="1" kern="0" dirty="0" smtClean="0">
                <a:latin typeface="Calibri" panose="020F0502020204030204" pitchFamily="34" charset="0"/>
              </a:rPr>
              <a:t>Destek Malzemeleri</a:t>
            </a:r>
            <a:r>
              <a:rPr lang="tr-TR" altLang="tr-TR" kern="0" dirty="0" smtClean="0">
                <a:latin typeface="Calibri" panose="020F0502020204030204" pitchFamily="34" charset="0"/>
              </a:rPr>
              <a:t>” </a:t>
            </a:r>
            <a:r>
              <a:rPr lang="tr-TR" altLang="tr-TR" kern="0" dirty="0">
                <a:latin typeface="Calibri" panose="020F0502020204030204" pitchFamily="34" charset="0"/>
              </a:rPr>
              <a:t>denir.</a:t>
            </a:r>
            <a:endParaRPr lang="tr-TR" altLang="tr-TR" kern="0" dirty="0"/>
          </a:p>
        </p:txBody>
      </p:sp>
      <p:sp>
        <p:nvSpPr>
          <p:cNvPr id="11" name="Metin kutusu 10"/>
          <p:cNvSpPr txBox="1"/>
          <p:nvPr/>
        </p:nvSpPr>
        <p:spPr>
          <a:xfrm>
            <a:off x="546525" y="1469061"/>
            <a:ext cx="6887142"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ENKAZIN DESTEKLENMESİ VE EMNİYETE ALMA</a:t>
            </a:r>
          </a:p>
        </p:txBody>
      </p:sp>
      <p:pic>
        <p:nvPicPr>
          <p:cNvPr id="12" name="Picture 2" descr="ENKAZIN DESTEKLENMES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194" y="4065223"/>
            <a:ext cx="2063728" cy="206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187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12</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Rectangle 1"/>
          <p:cNvSpPr>
            <a:spLocks noChangeArrowheads="1"/>
          </p:cNvSpPr>
          <p:nvPr/>
        </p:nvSpPr>
        <p:spPr bwMode="auto">
          <a:xfrm>
            <a:off x="1664042" y="2490800"/>
            <a:ext cx="8826486" cy="33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marL="182563" defTabSz="342900" eaLnBrk="0" fontAlgn="base" hangingPunct="0">
              <a:lnSpc>
                <a:spcPct val="200000"/>
              </a:lnSpc>
              <a:spcBef>
                <a:spcPct val="0"/>
              </a:spcBef>
              <a:spcAft>
                <a:spcPct val="0"/>
              </a:spcAft>
              <a:defRPr/>
            </a:pPr>
            <a:r>
              <a:rPr lang="tr-TR" altLang="tr-TR" kern="0" dirty="0" smtClean="0">
                <a:latin typeface="+mn-lt"/>
              </a:rPr>
              <a:t>1- </a:t>
            </a:r>
            <a:r>
              <a:rPr lang="tr-TR" altLang="tr-TR" kern="0" dirty="0" err="1" smtClean="0">
                <a:latin typeface="+mn-lt"/>
              </a:rPr>
              <a:t>Emprovize</a:t>
            </a:r>
            <a:r>
              <a:rPr lang="tr-TR" altLang="tr-TR" kern="0" dirty="0" smtClean="0">
                <a:latin typeface="+mn-lt"/>
              </a:rPr>
              <a:t> Destek Malzemeleri </a:t>
            </a:r>
          </a:p>
          <a:p>
            <a:pPr marL="182563" defTabSz="342900" eaLnBrk="0" fontAlgn="base" hangingPunct="0">
              <a:lnSpc>
                <a:spcPct val="200000"/>
              </a:lnSpc>
              <a:spcBef>
                <a:spcPct val="0"/>
              </a:spcBef>
              <a:spcAft>
                <a:spcPct val="0"/>
              </a:spcAft>
              <a:defRPr/>
            </a:pPr>
            <a:r>
              <a:rPr lang="tr-TR" altLang="tr-TR" kern="0" dirty="0" smtClean="0">
                <a:latin typeface="+mn-lt"/>
              </a:rPr>
              <a:t>2- Hazır Destek Malzemeleri </a:t>
            </a:r>
          </a:p>
          <a:p>
            <a:pPr marL="182563" indent="266700" defTabSz="342900" eaLnBrk="0" fontAlgn="base" hangingPunct="0">
              <a:lnSpc>
                <a:spcPct val="200000"/>
              </a:lnSpc>
              <a:spcBef>
                <a:spcPct val="0"/>
              </a:spcBef>
              <a:spcAft>
                <a:spcPct val="0"/>
              </a:spcAft>
              <a:defRPr/>
            </a:pPr>
            <a:r>
              <a:rPr lang="tr-TR" altLang="tr-TR" kern="0" dirty="0" smtClean="0">
                <a:latin typeface="+mn-lt"/>
              </a:rPr>
              <a:t>A) Plastik ve Poliüretan Destek Malzemeleri</a:t>
            </a:r>
          </a:p>
          <a:p>
            <a:pPr marL="182563" indent="266700" defTabSz="342900" eaLnBrk="0" fontAlgn="base" hangingPunct="0">
              <a:lnSpc>
                <a:spcPct val="200000"/>
              </a:lnSpc>
              <a:spcBef>
                <a:spcPct val="0"/>
              </a:spcBef>
              <a:spcAft>
                <a:spcPct val="0"/>
              </a:spcAft>
              <a:defRPr/>
            </a:pPr>
            <a:r>
              <a:rPr lang="tr-TR" altLang="tr-TR" kern="0" dirty="0" smtClean="0">
                <a:latin typeface="+mn-lt"/>
              </a:rPr>
              <a:t>B) Mekanik Destek Malzemeleri </a:t>
            </a:r>
          </a:p>
          <a:p>
            <a:pPr marL="182563" indent="266700" defTabSz="342900" eaLnBrk="0" fontAlgn="base" hangingPunct="0">
              <a:lnSpc>
                <a:spcPct val="200000"/>
              </a:lnSpc>
              <a:spcBef>
                <a:spcPct val="0"/>
              </a:spcBef>
              <a:spcAft>
                <a:spcPct val="0"/>
              </a:spcAft>
              <a:defRPr/>
            </a:pPr>
            <a:r>
              <a:rPr lang="tr-TR" altLang="tr-TR" kern="0" dirty="0" smtClean="0">
                <a:latin typeface="+mn-lt"/>
              </a:rPr>
              <a:t>C) Hidrolik Destek Malzemeleri </a:t>
            </a:r>
          </a:p>
          <a:p>
            <a:pPr marL="182563" indent="266700" defTabSz="342900" eaLnBrk="0" fontAlgn="base" hangingPunct="0">
              <a:lnSpc>
                <a:spcPct val="200000"/>
              </a:lnSpc>
              <a:spcBef>
                <a:spcPct val="0"/>
              </a:spcBef>
              <a:spcAft>
                <a:spcPct val="0"/>
              </a:spcAft>
              <a:defRPr/>
            </a:pPr>
            <a:r>
              <a:rPr lang="tr-TR" altLang="tr-TR" kern="0" dirty="0" smtClean="0">
                <a:latin typeface="+mn-lt"/>
              </a:rPr>
              <a:t>D) Krikolar(Yardımcı Destek Malzemeleri) </a:t>
            </a:r>
            <a:endParaRPr lang="tr-TR" altLang="tr-TR" kern="0" dirty="0">
              <a:latin typeface="+mn-lt"/>
            </a:endParaRPr>
          </a:p>
        </p:txBody>
      </p:sp>
      <p:sp>
        <p:nvSpPr>
          <p:cNvPr id="11" name="Metin kutusu 10"/>
          <p:cNvSpPr txBox="1"/>
          <p:nvPr/>
        </p:nvSpPr>
        <p:spPr>
          <a:xfrm>
            <a:off x="694807" y="1844067"/>
            <a:ext cx="3399007"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DESTEK MALZEMELERİ</a:t>
            </a:r>
          </a:p>
        </p:txBody>
      </p:sp>
    </p:spTree>
    <p:extLst>
      <p:ext uri="{BB962C8B-B14F-4D97-AF65-F5344CB8AC3E}">
        <p14:creationId xmlns:p14="http://schemas.microsoft.com/office/powerpoint/2010/main" val="1164571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13</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Rectangle 1"/>
          <p:cNvSpPr>
            <a:spLocks noChangeArrowheads="1"/>
          </p:cNvSpPr>
          <p:nvPr/>
        </p:nvSpPr>
        <p:spPr bwMode="auto">
          <a:xfrm>
            <a:off x="377996" y="2293497"/>
            <a:ext cx="6714782" cy="297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266700" algn="just" defTabSz="342900" eaLnBrk="0" fontAlgn="base" hangingPunct="0">
              <a:lnSpc>
                <a:spcPct val="150000"/>
              </a:lnSpc>
              <a:spcBef>
                <a:spcPct val="0"/>
              </a:spcBef>
              <a:spcAft>
                <a:spcPct val="0"/>
              </a:spcAft>
              <a:defRPr/>
            </a:pPr>
            <a:r>
              <a:rPr lang="tr-TR" altLang="tr-TR" kern="0" dirty="0">
                <a:latin typeface="+mn-lt"/>
              </a:rPr>
              <a:t>Enkaz arasında çalışırken yıkılmaya meyilli açık pencere ve kapıların </a:t>
            </a:r>
            <a:r>
              <a:rPr lang="tr-TR" altLang="tr-TR" kern="0" dirty="0" smtClean="0">
                <a:latin typeface="+mn-lt"/>
              </a:rPr>
              <a:t>desteklenmesi amacıyla ortamda bulunan(kalas, kitap, taş, demir, beton blok vb.) malzemelere denir.</a:t>
            </a:r>
            <a:endParaRPr lang="tr-TR" altLang="tr-TR" kern="0" dirty="0">
              <a:latin typeface="+mn-lt"/>
            </a:endParaRPr>
          </a:p>
          <a:p>
            <a:pPr indent="266700" algn="just" defTabSz="342900" eaLnBrk="0" fontAlgn="base" hangingPunct="0">
              <a:lnSpc>
                <a:spcPct val="150000"/>
              </a:lnSpc>
              <a:spcBef>
                <a:spcPct val="0"/>
              </a:spcBef>
              <a:spcAft>
                <a:spcPct val="0"/>
              </a:spcAft>
              <a:defRPr/>
            </a:pPr>
            <a:r>
              <a:rPr lang="tr-TR" altLang="tr-TR" kern="0" dirty="0" smtClean="0">
                <a:latin typeface="+mn-lt"/>
              </a:rPr>
              <a:t>Yalnız </a:t>
            </a:r>
            <a:r>
              <a:rPr lang="tr-TR" altLang="tr-TR" kern="0" dirty="0">
                <a:latin typeface="+mn-lt"/>
              </a:rPr>
              <a:t>kenarları yıkılmaya meyilli aralıkları, her iki tarafına bir takoz konularak her iki takoza dik başka bir takoz ile sıkıştırmak sureti ile </a:t>
            </a:r>
            <a:r>
              <a:rPr lang="tr-TR" altLang="tr-TR" kern="0" dirty="0" smtClean="0">
                <a:latin typeface="+mn-lt"/>
              </a:rPr>
              <a:t>emniyete </a:t>
            </a:r>
            <a:r>
              <a:rPr lang="tr-TR" altLang="tr-TR" kern="0" dirty="0">
                <a:latin typeface="+mn-lt"/>
              </a:rPr>
              <a:t>alınmasından İbarettir. Bu şekilde Sıkıştırılan yan duvarlar Bir süre daha yıkılmazlar.</a:t>
            </a:r>
          </a:p>
        </p:txBody>
      </p:sp>
      <p:pic>
        <p:nvPicPr>
          <p:cNvPr id="11" name="7 Resim" descr="C:\Users\adlaphotography\Desktop\IMG_45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2408" y="4872856"/>
            <a:ext cx="3682140" cy="163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etin kutusu 11"/>
          <p:cNvSpPr txBox="1"/>
          <p:nvPr/>
        </p:nvSpPr>
        <p:spPr>
          <a:xfrm>
            <a:off x="637143" y="1496933"/>
            <a:ext cx="5609549"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1) EMPROVİZE DESTEK MALZEMELERİ</a:t>
            </a:r>
          </a:p>
        </p:txBody>
      </p:sp>
      <p:pic>
        <p:nvPicPr>
          <p:cNvPr id="13" name="Picture 2" descr="image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478" y="1763919"/>
            <a:ext cx="2528888" cy="1908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15"/>
          <p:cNvPicPr>
            <a:picLocks noChangeAspect="1" noChangeArrowheads="1"/>
          </p:cNvPicPr>
          <p:nvPr/>
        </p:nvPicPr>
        <p:blipFill rotWithShape="1">
          <a:blip r:embed="rId5">
            <a:extLst>
              <a:ext uri="{28A0092B-C50C-407E-A947-70E740481C1C}">
                <a14:useLocalDpi xmlns:a14="http://schemas.microsoft.com/office/drawing/2010/main" val="0"/>
              </a:ext>
            </a:extLst>
          </a:blip>
          <a:srcRect r="43124"/>
          <a:stretch/>
        </p:blipFill>
        <p:spPr bwMode="auto">
          <a:xfrm>
            <a:off x="9639694" y="3782365"/>
            <a:ext cx="2299437" cy="190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416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14</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Unvan 1"/>
          <p:cNvSpPr txBox="1">
            <a:spLocks/>
          </p:cNvSpPr>
          <p:nvPr/>
        </p:nvSpPr>
        <p:spPr>
          <a:xfrm>
            <a:off x="1441619" y="1981816"/>
            <a:ext cx="9144000" cy="4493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smtClean="0">
                <a:latin typeface="+mn-lt"/>
              </a:rPr>
              <a:t>DOMUZ DAMI</a:t>
            </a:r>
            <a:endParaRPr lang="tr-TR" sz="2000" b="1" dirty="0">
              <a:latin typeface="+mn-lt"/>
            </a:endParaRPr>
          </a:p>
        </p:txBody>
      </p:sp>
      <p:sp>
        <p:nvSpPr>
          <p:cNvPr id="11" name="Rectangle 1"/>
          <p:cNvSpPr>
            <a:spLocks noChangeArrowheads="1"/>
          </p:cNvSpPr>
          <p:nvPr/>
        </p:nvSpPr>
        <p:spPr bwMode="auto">
          <a:xfrm>
            <a:off x="428367" y="2563454"/>
            <a:ext cx="6689124" cy="314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266700" algn="just" defTabSz="342900" eaLnBrk="0" fontAlgn="base" hangingPunct="0">
              <a:lnSpc>
                <a:spcPct val="200000"/>
              </a:lnSpc>
              <a:spcBef>
                <a:spcPct val="0"/>
              </a:spcBef>
              <a:spcAft>
                <a:spcPct val="0"/>
              </a:spcAft>
              <a:defRPr/>
            </a:pPr>
            <a:r>
              <a:rPr lang="tr-TR" altLang="tr-TR" sz="2000" kern="0" dirty="0">
                <a:latin typeface="+mn-lt"/>
              </a:rPr>
              <a:t>10x10'luk 50-60 CM. Uzunluğunda meşe, kayın gibi kalaslardan yapılır. </a:t>
            </a:r>
            <a:r>
              <a:rPr lang="tr-TR" altLang="tr-TR" sz="2000" kern="0" dirty="0" smtClean="0">
                <a:latin typeface="+mn-lt"/>
              </a:rPr>
              <a:t>Yuvarlak kalaslar </a:t>
            </a:r>
            <a:r>
              <a:rPr lang="tr-TR" altLang="tr-TR" sz="2000" kern="0" dirty="0">
                <a:latin typeface="+mn-lt"/>
              </a:rPr>
              <a:t>kullanılmaz. Kolon, kiriş ve tavan gibi büyük yükleri taşır</a:t>
            </a:r>
            <a:r>
              <a:rPr lang="tr-TR" altLang="tr-TR" sz="2000" kern="0" dirty="0" smtClean="0">
                <a:latin typeface="+mn-lt"/>
              </a:rPr>
              <a:t>. Girişten </a:t>
            </a:r>
            <a:r>
              <a:rPr lang="tr-TR" altLang="tr-TR" sz="2000" kern="0" dirty="0">
                <a:latin typeface="+mn-lt"/>
              </a:rPr>
              <a:t>itibaren 1,5 m. aralıklarla yapmak uygundur. En üstü 5'li </a:t>
            </a:r>
            <a:r>
              <a:rPr lang="tr-TR" altLang="tr-TR" sz="2000" kern="0" dirty="0" smtClean="0">
                <a:latin typeface="+mn-lt"/>
              </a:rPr>
              <a:t>elemanla düzenlemek </a:t>
            </a:r>
            <a:r>
              <a:rPr lang="tr-TR" altLang="tr-TR" sz="2000" kern="0" dirty="0">
                <a:latin typeface="+mn-lt"/>
              </a:rPr>
              <a:t>taşıma kapasitesini artırır.</a:t>
            </a:r>
          </a:p>
        </p:txBody>
      </p:sp>
      <p:pic>
        <p:nvPicPr>
          <p:cNvPr id="12" name="8 Resim" descr="Şekil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395" y="2503596"/>
            <a:ext cx="4369176" cy="34358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Metin kutusu 12"/>
          <p:cNvSpPr txBox="1"/>
          <p:nvPr/>
        </p:nvSpPr>
        <p:spPr>
          <a:xfrm>
            <a:off x="560173" y="1481249"/>
            <a:ext cx="5609549"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1) EMPROVİZE DESTEK MALZEMELERİ</a:t>
            </a:r>
          </a:p>
        </p:txBody>
      </p:sp>
    </p:spTree>
    <p:extLst>
      <p:ext uri="{BB962C8B-B14F-4D97-AF65-F5344CB8AC3E}">
        <p14:creationId xmlns:p14="http://schemas.microsoft.com/office/powerpoint/2010/main" val="24436364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15</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Rectangle 1"/>
          <p:cNvSpPr>
            <a:spLocks noChangeArrowheads="1"/>
          </p:cNvSpPr>
          <p:nvPr/>
        </p:nvSpPr>
        <p:spPr bwMode="auto">
          <a:xfrm>
            <a:off x="1230267" y="2596786"/>
            <a:ext cx="10673409"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266700" algn="just" defTabSz="342900" eaLnBrk="0" fontAlgn="base" hangingPunct="0">
              <a:lnSpc>
                <a:spcPct val="200000"/>
              </a:lnSpc>
              <a:spcBef>
                <a:spcPct val="0"/>
              </a:spcBef>
              <a:spcAft>
                <a:spcPct val="0"/>
              </a:spcAft>
              <a:defRPr/>
            </a:pPr>
            <a:r>
              <a:rPr lang="tr-TR" altLang="tr-TR" sz="1600" kern="0" dirty="0" smtClean="0">
                <a:latin typeface="+mn-lt"/>
              </a:rPr>
              <a:t>Sert </a:t>
            </a:r>
            <a:r>
              <a:rPr lang="tr-TR" altLang="tr-TR" sz="1600" kern="0" dirty="0">
                <a:latin typeface="+mn-lt"/>
              </a:rPr>
              <a:t>sağlam plastikten yapılmış, gaz yağı tenekeleri gibi değişik ebatlarda ve portatif olurlar. Bunlar dik ve yan kullanabilirler. 40-50 ton taşıma kapasiteleri vardır</a:t>
            </a:r>
          </a:p>
        </p:txBody>
      </p:sp>
      <p:pic>
        <p:nvPicPr>
          <p:cNvPr id="11" name="9 Resim" descr="imag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100" y="3865413"/>
            <a:ext cx="4887603" cy="244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etin kutusu 11"/>
          <p:cNvSpPr txBox="1"/>
          <p:nvPr/>
        </p:nvSpPr>
        <p:spPr>
          <a:xfrm>
            <a:off x="859564" y="1550315"/>
            <a:ext cx="4828886"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2) HAZIR DESTEK MALZEMELERİ</a:t>
            </a:r>
          </a:p>
        </p:txBody>
      </p:sp>
      <p:sp>
        <p:nvSpPr>
          <p:cNvPr id="13" name="Unvan 1"/>
          <p:cNvSpPr txBox="1">
            <a:spLocks/>
          </p:cNvSpPr>
          <p:nvPr/>
        </p:nvSpPr>
        <p:spPr>
          <a:xfrm>
            <a:off x="1288456" y="2213379"/>
            <a:ext cx="8784922" cy="4493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800" b="1" dirty="0" smtClean="0">
                <a:latin typeface="+mn-lt"/>
              </a:rPr>
              <a:t>A) PLASTİK VE POLİÜRETAN MALZEME</a:t>
            </a:r>
            <a:endParaRPr lang="tr-TR" sz="1800" b="1" dirty="0">
              <a:latin typeface="+mn-lt"/>
            </a:endParaRPr>
          </a:p>
        </p:txBody>
      </p:sp>
    </p:spTree>
    <p:extLst>
      <p:ext uri="{BB962C8B-B14F-4D97-AF65-F5344CB8AC3E}">
        <p14:creationId xmlns:p14="http://schemas.microsoft.com/office/powerpoint/2010/main" val="42239749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16</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Rectangle 1"/>
          <p:cNvSpPr>
            <a:spLocks noChangeArrowheads="1"/>
          </p:cNvSpPr>
          <p:nvPr/>
        </p:nvSpPr>
        <p:spPr bwMode="auto">
          <a:xfrm>
            <a:off x="423126" y="1966786"/>
            <a:ext cx="11417644"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266700" algn="just" defTabSz="342900" eaLnBrk="0" fontAlgn="base" hangingPunct="0">
              <a:lnSpc>
                <a:spcPct val="200000"/>
              </a:lnSpc>
              <a:spcBef>
                <a:spcPct val="0"/>
              </a:spcBef>
              <a:spcAft>
                <a:spcPct val="0"/>
              </a:spcAft>
              <a:defRPr/>
            </a:pPr>
            <a:r>
              <a:rPr lang="tr-TR" altLang="tr-TR" kern="0" dirty="0" smtClean="0">
                <a:solidFill>
                  <a:srgbClr val="282828"/>
                </a:solidFill>
                <a:latin typeface="+mn-lt"/>
              </a:rPr>
              <a:t>Metalden </a:t>
            </a:r>
            <a:r>
              <a:rPr lang="tr-TR" altLang="tr-TR" kern="0" dirty="0">
                <a:solidFill>
                  <a:srgbClr val="282828"/>
                </a:solidFill>
                <a:latin typeface="+mn-lt"/>
              </a:rPr>
              <a:t>yapılmış destek malzemeleridir. Boru şeklindedir. İçinde vida gibi dişleri vardır. Üzerinde dişleri olan başka bir parça içine girer. Birbirlerine yuvalanırlar, bir kolla yükseltilirler. Destek yere uyum sağlaması için üst kafa oynar. Kaymaz, çıkmaz ve uçları tırtırlıdır.  60 </a:t>
            </a:r>
            <a:r>
              <a:rPr lang="tr-TR" altLang="tr-TR" kern="0" dirty="0" err="1">
                <a:solidFill>
                  <a:srgbClr val="282828"/>
                </a:solidFill>
                <a:latin typeface="+mn-lt"/>
              </a:rPr>
              <a:t>cm</a:t>
            </a:r>
            <a:r>
              <a:rPr lang="tr-TR" altLang="tr-TR" kern="0" dirty="0" err="1" smtClean="0">
                <a:solidFill>
                  <a:srgbClr val="282828"/>
                </a:solidFill>
                <a:latin typeface="+mn-lt"/>
              </a:rPr>
              <a:t>.‘den</a:t>
            </a:r>
            <a:r>
              <a:rPr lang="tr-TR" altLang="tr-TR" kern="0" dirty="0" smtClean="0">
                <a:solidFill>
                  <a:srgbClr val="282828"/>
                </a:solidFill>
                <a:latin typeface="+mn-lt"/>
              </a:rPr>
              <a:t>   </a:t>
            </a:r>
            <a:r>
              <a:rPr lang="tr-TR" altLang="tr-TR" kern="0" dirty="0">
                <a:solidFill>
                  <a:srgbClr val="282828"/>
                </a:solidFill>
                <a:latin typeface="+mn-lt"/>
              </a:rPr>
              <a:t>1 m.‘ye kadar yükseltilirler. </a:t>
            </a:r>
          </a:p>
          <a:p>
            <a:pPr algn="just" defTabSz="342900" eaLnBrk="0" fontAlgn="base" hangingPunct="0">
              <a:lnSpc>
                <a:spcPct val="200000"/>
              </a:lnSpc>
              <a:spcBef>
                <a:spcPct val="0"/>
              </a:spcBef>
              <a:spcAft>
                <a:spcPct val="0"/>
              </a:spcAft>
              <a:defRPr/>
            </a:pPr>
            <a:r>
              <a:rPr lang="tr-TR" altLang="tr-TR" kern="0" dirty="0">
                <a:solidFill>
                  <a:srgbClr val="282828"/>
                </a:solidFill>
                <a:latin typeface="+mn-lt"/>
              </a:rPr>
              <a:t> </a:t>
            </a:r>
          </a:p>
        </p:txBody>
      </p:sp>
      <p:pic>
        <p:nvPicPr>
          <p:cNvPr id="11" name="8 Resim" descr="C:\Users\adlaphotography\Desktop\2.jpg"/>
          <p:cNvPicPr>
            <a:picLocks noChangeAspect="1" noChangeArrowheads="1"/>
          </p:cNvPicPr>
          <p:nvPr/>
        </p:nvPicPr>
        <p:blipFill>
          <a:blip r:embed="rId3">
            <a:extLst>
              <a:ext uri="{28A0092B-C50C-407E-A947-70E740481C1C}">
                <a14:useLocalDpi xmlns:a14="http://schemas.microsoft.com/office/drawing/2010/main" val="0"/>
              </a:ext>
            </a:extLst>
          </a:blip>
          <a:srcRect l="2400" t="9599" r="14799"/>
          <a:stretch>
            <a:fillRect/>
          </a:stretch>
        </p:blipFill>
        <p:spPr bwMode="auto">
          <a:xfrm>
            <a:off x="2488945" y="3838833"/>
            <a:ext cx="3787588" cy="238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0 Resim" descr="C:\Users\adlaphotography\Desktop\138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720" y="3772930"/>
            <a:ext cx="3747040" cy="245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Unvan 1"/>
          <p:cNvSpPr txBox="1">
            <a:spLocks/>
          </p:cNvSpPr>
          <p:nvPr/>
        </p:nvSpPr>
        <p:spPr>
          <a:xfrm>
            <a:off x="480623" y="1603664"/>
            <a:ext cx="8784922" cy="4493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mn-lt"/>
              </a:rPr>
              <a:t>B) MEKANİK DESTEKLER</a:t>
            </a:r>
            <a:endParaRPr lang="tr-TR" sz="2000" b="1" dirty="0">
              <a:latin typeface="+mn-lt"/>
            </a:endParaRPr>
          </a:p>
        </p:txBody>
      </p:sp>
    </p:spTree>
    <p:extLst>
      <p:ext uri="{BB962C8B-B14F-4D97-AF65-F5344CB8AC3E}">
        <p14:creationId xmlns:p14="http://schemas.microsoft.com/office/powerpoint/2010/main" val="4105699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17</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Rectangle 1"/>
          <p:cNvSpPr>
            <a:spLocks noChangeArrowheads="1"/>
          </p:cNvSpPr>
          <p:nvPr/>
        </p:nvSpPr>
        <p:spPr bwMode="auto">
          <a:xfrm>
            <a:off x="557886" y="2163052"/>
            <a:ext cx="11044112"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indent="266700" algn="just" defTabSz="342900" eaLnBrk="0" fontAlgn="base" hangingPunct="0">
              <a:lnSpc>
                <a:spcPct val="200000"/>
              </a:lnSpc>
              <a:spcBef>
                <a:spcPct val="0"/>
              </a:spcBef>
              <a:spcAft>
                <a:spcPct val="0"/>
              </a:spcAft>
              <a:defRPr/>
            </a:pPr>
            <a:r>
              <a:rPr lang="tr-TR" altLang="tr-TR" kern="0" dirty="0" smtClean="0">
                <a:solidFill>
                  <a:srgbClr val="282828"/>
                </a:solidFill>
              </a:rPr>
              <a:t>Yağ </a:t>
            </a:r>
            <a:r>
              <a:rPr lang="tr-TR" altLang="tr-TR" kern="0" dirty="0">
                <a:solidFill>
                  <a:srgbClr val="282828"/>
                </a:solidFill>
              </a:rPr>
              <a:t>basıncı ve hava ile çalışırlar. Mekanik destek şeklinde ve yağın hidrolik gücü ile çalışırlar. Hava basıncı ile çalışan, 200 – 300 bar hava tüpleri veya uygun pompalar ile kaldırılan, kilit sistemi sayesinde düşmeyen düzeneklerdir.</a:t>
            </a:r>
          </a:p>
        </p:txBody>
      </p:sp>
      <p:pic>
        <p:nvPicPr>
          <p:cNvPr id="11" name="9 Resim" descr="C:\Users\adlaphotography\Desktop\afa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735" y="3703227"/>
            <a:ext cx="4594313" cy="248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Unvan 1"/>
          <p:cNvSpPr txBox="1">
            <a:spLocks/>
          </p:cNvSpPr>
          <p:nvPr/>
        </p:nvSpPr>
        <p:spPr>
          <a:xfrm>
            <a:off x="439434" y="1603664"/>
            <a:ext cx="8784922" cy="4493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smtClean="0">
                <a:latin typeface="+mn-lt"/>
              </a:rPr>
              <a:t>C) HİDROLİK DESTEK MALZEMELERİ</a:t>
            </a:r>
            <a:endParaRPr lang="tr-TR" sz="2000" b="1" dirty="0">
              <a:latin typeface="+mn-lt"/>
            </a:endParaRPr>
          </a:p>
        </p:txBody>
      </p:sp>
    </p:spTree>
    <p:extLst>
      <p:ext uri="{BB962C8B-B14F-4D97-AF65-F5344CB8AC3E}">
        <p14:creationId xmlns:p14="http://schemas.microsoft.com/office/powerpoint/2010/main" val="40975837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18</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Rectangle 1"/>
          <p:cNvSpPr>
            <a:spLocks noChangeArrowheads="1"/>
          </p:cNvSpPr>
          <p:nvPr/>
        </p:nvSpPr>
        <p:spPr bwMode="auto">
          <a:xfrm>
            <a:off x="634315" y="2345559"/>
            <a:ext cx="11392928"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defTabSz="342900" eaLnBrk="0" fontAlgn="base" hangingPunct="0">
              <a:lnSpc>
                <a:spcPct val="150000"/>
              </a:lnSpc>
              <a:spcBef>
                <a:spcPct val="0"/>
              </a:spcBef>
              <a:spcAft>
                <a:spcPct val="0"/>
              </a:spcAft>
              <a:defRPr/>
            </a:pPr>
            <a:r>
              <a:rPr lang="tr-TR" altLang="tr-TR" kern="0" dirty="0" smtClean="0">
                <a:solidFill>
                  <a:srgbClr val="282828"/>
                </a:solidFill>
                <a:latin typeface="+mn-lt"/>
              </a:rPr>
              <a:t>Çeşitli kurtarma faaliyetleri sırasında ağır ve büyük yüklerin kaldırılması için kullanılan kaldıraçlardır. Üç çeşit kriko vardır.</a:t>
            </a:r>
          </a:p>
          <a:p>
            <a:pPr defTabSz="342900" eaLnBrk="0" fontAlgn="base" hangingPunct="0">
              <a:lnSpc>
                <a:spcPct val="150000"/>
              </a:lnSpc>
              <a:spcBef>
                <a:spcPct val="0"/>
              </a:spcBef>
              <a:spcAft>
                <a:spcPct val="0"/>
              </a:spcAft>
              <a:defRPr/>
            </a:pPr>
            <a:r>
              <a:rPr lang="tr-TR" altLang="tr-TR" kern="0" dirty="0" smtClean="0">
                <a:solidFill>
                  <a:srgbClr val="282828"/>
                </a:solidFill>
                <a:latin typeface="+mn-lt"/>
              </a:rPr>
              <a:t>1- Mekanik Kriko  ( Uzun Bir Kol İle Çalışır)</a:t>
            </a:r>
          </a:p>
          <a:p>
            <a:pPr defTabSz="342900" eaLnBrk="0" fontAlgn="base" hangingPunct="0">
              <a:lnSpc>
                <a:spcPct val="150000"/>
              </a:lnSpc>
              <a:spcBef>
                <a:spcPct val="0"/>
              </a:spcBef>
              <a:spcAft>
                <a:spcPct val="0"/>
              </a:spcAft>
              <a:defRPr/>
            </a:pPr>
            <a:r>
              <a:rPr lang="tr-TR" altLang="tr-TR" kern="0" dirty="0" smtClean="0">
                <a:solidFill>
                  <a:srgbClr val="282828"/>
                </a:solidFill>
                <a:latin typeface="+mn-lt"/>
              </a:rPr>
              <a:t>2- Hidrolik Kriko ( Pompalar İle Çalışır)</a:t>
            </a:r>
          </a:p>
          <a:p>
            <a:pPr defTabSz="342900" eaLnBrk="0" fontAlgn="base" hangingPunct="0">
              <a:lnSpc>
                <a:spcPct val="150000"/>
              </a:lnSpc>
              <a:spcBef>
                <a:spcPct val="0"/>
              </a:spcBef>
              <a:spcAft>
                <a:spcPct val="0"/>
              </a:spcAft>
              <a:defRPr/>
            </a:pPr>
            <a:r>
              <a:rPr lang="tr-TR" altLang="tr-TR" kern="0" dirty="0" smtClean="0">
                <a:solidFill>
                  <a:srgbClr val="282828"/>
                </a:solidFill>
                <a:latin typeface="+mn-lt"/>
              </a:rPr>
              <a:t>3- Vidalı Kriko (Burgu Esasına Göre Çalışır)</a:t>
            </a:r>
            <a:endParaRPr lang="tr-TR" altLang="tr-TR" kern="0" dirty="0">
              <a:solidFill>
                <a:srgbClr val="282828"/>
              </a:solidFill>
              <a:latin typeface="+mn-lt"/>
            </a:endParaRPr>
          </a:p>
        </p:txBody>
      </p:sp>
      <p:pic>
        <p:nvPicPr>
          <p:cNvPr id="11" name="8 Resim" descr="C:\Users\adlaphotography\Desktop\95489-kopru_ve_viyaduk_kaldirma_kriko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987" y="3287874"/>
            <a:ext cx="2243622" cy="253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Unvan 1"/>
          <p:cNvSpPr txBox="1">
            <a:spLocks/>
          </p:cNvSpPr>
          <p:nvPr/>
        </p:nvSpPr>
        <p:spPr>
          <a:xfrm>
            <a:off x="546526" y="1733264"/>
            <a:ext cx="8784922" cy="4493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smtClean="0">
                <a:latin typeface="+mn-lt"/>
              </a:rPr>
              <a:t>D) KRİKOLAR</a:t>
            </a:r>
            <a:endParaRPr lang="tr-TR" sz="2400" b="1" dirty="0">
              <a:latin typeface="+mn-lt"/>
            </a:endParaRPr>
          </a:p>
        </p:txBody>
      </p:sp>
      <p:pic>
        <p:nvPicPr>
          <p:cNvPr id="13" name="Picture 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6096" y="3252547"/>
            <a:ext cx="1464291" cy="26829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MEKANİK KRİKO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002" r="22054"/>
          <a:stretch/>
        </p:blipFill>
        <p:spPr bwMode="auto">
          <a:xfrm>
            <a:off x="10133874" y="2993698"/>
            <a:ext cx="1497951" cy="312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734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1271622" y="2110827"/>
            <a:ext cx="10569148" cy="389929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a:t>
            </a:r>
            <a:r>
              <a:rPr lang="tr-TR" altLang="tr-TR" sz="1800" b="1" dirty="0" smtClean="0">
                <a:cs typeface="Arial" panose="020B0604020202020204" pitchFamily="34" charset="0"/>
              </a:rPr>
              <a:t>1-</a:t>
            </a:r>
            <a:r>
              <a:rPr lang="tr-TR" altLang="tr-TR" sz="1800" dirty="0" smtClean="0">
                <a:cs typeface="Arial" panose="020B0604020202020204" pitchFamily="34" charset="0"/>
              </a:rPr>
              <a:t> Koordinat alımı/adres kesinleştirme</a:t>
            </a:r>
          </a:p>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a:t>
            </a:r>
            <a:r>
              <a:rPr lang="tr-TR" altLang="tr-TR" sz="1800" b="1" dirty="0" smtClean="0">
                <a:cs typeface="Arial" panose="020B0604020202020204" pitchFamily="34" charset="0"/>
              </a:rPr>
              <a:t>2-</a:t>
            </a:r>
            <a:r>
              <a:rPr lang="tr-TR" altLang="tr-TR" sz="1800" dirty="0" smtClean="0">
                <a:cs typeface="Arial" panose="020B0604020202020204" pitchFamily="34" charset="0"/>
              </a:rPr>
              <a:t> Yapı Mühendisi tarafından görsel kontrol ile; inşaat türü, mevcut yıkılma şekli, olası yıkılma şekilleri ve risklerin değerlendirilmesi </a:t>
            </a:r>
          </a:p>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a:t>
            </a:r>
            <a:r>
              <a:rPr lang="tr-TR" altLang="tr-TR" sz="1800" b="1" dirty="0" smtClean="0">
                <a:cs typeface="Arial" panose="020B0604020202020204" pitchFamily="34" charset="0"/>
              </a:rPr>
              <a:t>3-</a:t>
            </a:r>
            <a:r>
              <a:rPr lang="tr-TR" altLang="tr-TR" sz="1800" dirty="0" smtClean="0">
                <a:cs typeface="Arial" panose="020B0604020202020204" pitchFamily="34" charset="0"/>
              </a:rPr>
              <a:t> HAZMAT kontrolü ( tehlike mevcutsa öncelikle Ekip Lideri vasıtasıyla OSOCC ile temasa geçilerek tehlikenin ortadan kaldırılması talep edilir )</a:t>
            </a:r>
            <a:r>
              <a:rPr lang="tr-TR" altLang="tr-TR" sz="1600" b="1" dirty="0" smtClean="0">
                <a:cs typeface="Arial" panose="020B0604020202020204" pitchFamily="34" charset="0"/>
              </a:rPr>
              <a:t>(OSOCC(Geçici Saha Operasyon Koordinasyon Merkezi))</a:t>
            </a:r>
          </a:p>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a:t>
            </a:r>
            <a:r>
              <a:rPr lang="tr-TR" altLang="tr-TR" sz="1800" b="1" dirty="0" smtClean="0">
                <a:cs typeface="Arial" panose="020B0604020202020204" pitchFamily="34" charset="0"/>
              </a:rPr>
              <a:t>4-</a:t>
            </a:r>
            <a:r>
              <a:rPr lang="tr-TR" altLang="tr-TR" sz="1800" dirty="0" smtClean="0">
                <a:cs typeface="Arial" panose="020B0604020202020204" pitchFamily="34" charset="0"/>
              </a:rPr>
              <a:t> Alan çalışma alanı olarak uygun değerlendirildiği takdirde;</a:t>
            </a:r>
          </a:p>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*Bir taraftan emniyet şeridi çekilirken muhtemel toplanma bölgesi, enkaz alanından kaçış bölgesinin belirlenmesi (enkaz alanından uzak ve tehlike anında alandan kaçış için seçilen 2.güvenli bölge )</a:t>
            </a:r>
          </a:p>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*Tim liderince tim üyelerine çalışma alanı riskleri, giriş çıkış noktaları, 1. Ve 2. Toplanma bölgesi , kaçış rotası, </a:t>
            </a:r>
            <a:r>
              <a:rPr lang="tr-TR" altLang="tr-TR" sz="1800" dirty="0" err="1" smtClean="0">
                <a:cs typeface="Arial" panose="020B0604020202020204" pitchFamily="34" charset="0"/>
              </a:rPr>
              <a:t>insarag</a:t>
            </a:r>
            <a:r>
              <a:rPr lang="tr-TR" altLang="tr-TR" sz="1800" dirty="0" smtClean="0">
                <a:cs typeface="Arial" panose="020B0604020202020204" pitchFamily="34" charset="0"/>
              </a:rPr>
              <a:t> </a:t>
            </a:r>
            <a:r>
              <a:rPr lang="tr-TR" altLang="tr-TR" sz="1800" dirty="0" err="1" smtClean="0">
                <a:cs typeface="Arial" panose="020B0604020202020204" pitchFamily="34" charset="0"/>
              </a:rPr>
              <a:t>sinyallemesi</a:t>
            </a:r>
            <a:r>
              <a:rPr lang="tr-TR" altLang="tr-TR" sz="1800" dirty="0" smtClean="0">
                <a:cs typeface="Arial" panose="020B0604020202020204" pitchFamily="34" charset="0"/>
              </a:rPr>
              <a:t> konusunda  brifing verilir</a:t>
            </a:r>
          </a:p>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a:t>
            </a:r>
            <a:r>
              <a:rPr lang="tr-TR" altLang="tr-TR" sz="1800" b="1" dirty="0" smtClean="0">
                <a:cs typeface="Arial" panose="020B0604020202020204" pitchFamily="34" charset="0"/>
              </a:rPr>
              <a:t>5-</a:t>
            </a:r>
            <a:r>
              <a:rPr lang="tr-TR" altLang="tr-TR" sz="1800" dirty="0" smtClean="0">
                <a:cs typeface="Arial" panose="020B0604020202020204" pitchFamily="34" charset="0"/>
              </a:rPr>
              <a:t> Görevli arama personelince(4-6 kişi)  kaba/hızlı arama (ASR3) yapılması. (yaşam boşluklarının enkazdan acil çıkış yollarının </a:t>
            </a:r>
            <a:r>
              <a:rPr lang="tr-TR" altLang="tr-TR" sz="1800" dirty="0" err="1" smtClean="0">
                <a:cs typeface="Arial" panose="020B0604020202020204" pitchFamily="34" charset="0"/>
              </a:rPr>
              <a:t>vs</a:t>
            </a:r>
            <a:r>
              <a:rPr lang="tr-TR" altLang="tr-TR" sz="1800" dirty="0" smtClean="0">
                <a:cs typeface="Arial" panose="020B0604020202020204" pitchFamily="34" charset="0"/>
              </a:rPr>
              <a:t> belirlenmesi )</a:t>
            </a:r>
          </a:p>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a:t>
            </a:r>
            <a:r>
              <a:rPr lang="tr-TR" altLang="tr-TR" sz="1800" b="1" dirty="0" smtClean="0">
                <a:cs typeface="Arial" panose="020B0604020202020204" pitchFamily="34" charset="0"/>
              </a:rPr>
              <a:t>6-</a:t>
            </a:r>
            <a:r>
              <a:rPr lang="tr-TR" altLang="tr-TR" sz="1800" dirty="0" smtClean="0">
                <a:cs typeface="Arial" panose="020B0604020202020204" pitchFamily="34" charset="0"/>
              </a:rPr>
              <a:t> Kaba arama sonucu çalışma alanı büyük ise bina </a:t>
            </a:r>
            <a:r>
              <a:rPr lang="tr-TR" altLang="tr-TR" sz="1800" dirty="0" err="1" smtClean="0">
                <a:cs typeface="Arial" panose="020B0604020202020204" pitchFamily="34" charset="0"/>
              </a:rPr>
              <a:t>sektörlemesi</a:t>
            </a:r>
            <a:r>
              <a:rPr lang="tr-TR" altLang="tr-TR" sz="1800" dirty="0" smtClean="0">
                <a:cs typeface="Arial" panose="020B0604020202020204" pitchFamily="34" charset="0"/>
              </a:rPr>
              <a:t> yapılır</a:t>
            </a:r>
          </a:p>
          <a:p>
            <a:pPr marL="0" indent="182563" algn="just" defTabSz="1778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a:t>
            </a:r>
            <a:r>
              <a:rPr lang="tr-TR" altLang="tr-TR" sz="1800" b="1" dirty="0" smtClean="0">
                <a:cs typeface="Arial" panose="020B0604020202020204" pitchFamily="34" charset="0"/>
              </a:rPr>
              <a:t>7-</a:t>
            </a:r>
            <a:r>
              <a:rPr lang="tr-TR" altLang="tr-TR" sz="1800" dirty="0" smtClean="0">
                <a:cs typeface="Arial" panose="020B0604020202020204" pitchFamily="34" charset="0"/>
              </a:rPr>
              <a:t> Arama sonuçlarının tim liderine bildirilmesi</a:t>
            </a:r>
          </a:p>
          <a:p>
            <a:pPr marL="0" indent="0" algn="just" defTabSz="342900" eaLnBrk="0" fontAlgn="base" hangingPunct="0">
              <a:lnSpc>
                <a:spcPts val="2200"/>
              </a:lnSpc>
              <a:spcBef>
                <a:spcPct val="0"/>
              </a:spcBef>
              <a:spcAft>
                <a:spcPct val="0"/>
              </a:spcAft>
              <a:buFont typeface="Arial" panose="020B0604020202020204" pitchFamily="34" charset="0"/>
              <a:buNone/>
            </a:pPr>
            <a:r>
              <a:rPr lang="tr-TR" altLang="tr-TR" sz="1800" dirty="0" smtClean="0">
                <a:cs typeface="Arial" panose="020B0604020202020204" pitchFamily="34" charset="0"/>
              </a:rPr>
              <a:t>  </a:t>
            </a:r>
            <a:endParaRPr lang="tr-TR" sz="3200" dirty="0"/>
          </a:p>
        </p:txBody>
      </p:sp>
      <p:sp>
        <p:nvSpPr>
          <p:cNvPr id="11" name="Metin kutusu 10"/>
          <p:cNvSpPr txBox="1"/>
          <p:nvPr/>
        </p:nvSpPr>
        <p:spPr>
          <a:xfrm>
            <a:off x="859564" y="1441735"/>
            <a:ext cx="4123565" cy="438582"/>
          </a:xfrm>
          <a:prstGeom prst="rect">
            <a:avLst/>
          </a:prstGeom>
          <a:noFill/>
        </p:spPr>
        <p:txBody>
          <a:bodyPr wrap="none" lIns="68580" tIns="34290" rIns="68580" bIns="34290" rtlCol="0">
            <a:spAutoFit/>
          </a:bodyPr>
          <a:lstStyle/>
          <a:p>
            <a:r>
              <a:rPr lang="tr-TR" sz="24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SAHAYA GİRİŞ SÜRECİ</a:t>
            </a:r>
            <a:endParaRPr lang="tr-TR" sz="24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77210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19</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Metin kutusu 7"/>
          <p:cNvSpPr txBox="1"/>
          <p:nvPr/>
        </p:nvSpPr>
        <p:spPr>
          <a:xfrm>
            <a:off x="963480" y="1733801"/>
            <a:ext cx="8676093"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DEĞERLENDİRME, ARAMA ve KURTARMA(ASR) SEVİYELERİ</a:t>
            </a:r>
          </a:p>
        </p:txBody>
      </p:sp>
      <p:sp>
        <p:nvSpPr>
          <p:cNvPr id="11" name="Dikdörtgen 10"/>
          <p:cNvSpPr/>
          <p:nvPr/>
        </p:nvSpPr>
        <p:spPr>
          <a:xfrm>
            <a:off x="1367479" y="2585725"/>
            <a:ext cx="8801548" cy="3083921"/>
          </a:xfrm>
          <a:prstGeom prst="rect">
            <a:avLst/>
          </a:prstGeom>
        </p:spPr>
        <p:txBody>
          <a:bodyPr wrap="square">
            <a:spAutoFit/>
          </a:bodyPr>
          <a:lstStyle/>
          <a:p>
            <a:pPr>
              <a:lnSpc>
                <a:spcPct val="200000"/>
              </a:lnSpc>
            </a:pPr>
            <a:r>
              <a:rPr lang="tr-TR" sz="2000" dirty="0" smtClean="0"/>
              <a:t>ASR 1</a:t>
            </a:r>
            <a:r>
              <a:rPr lang="tr-TR" sz="2000" dirty="0"/>
              <a:t>: </a:t>
            </a:r>
            <a:r>
              <a:rPr lang="tr-TR" sz="2000" dirty="0" smtClean="0"/>
              <a:t>Geniş Bölge Değerlendirmesi</a:t>
            </a:r>
            <a:endParaRPr lang="tr-TR" sz="2000" dirty="0"/>
          </a:p>
          <a:p>
            <a:pPr>
              <a:lnSpc>
                <a:spcPct val="200000"/>
              </a:lnSpc>
            </a:pPr>
            <a:r>
              <a:rPr lang="tr-TR" sz="2000" dirty="0" smtClean="0"/>
              <a:t>ASR 2</a:t>
            </a:r>
            <a:r>
              <a:rPr lang="tr-TR" sz="2000" dirty="0"/>
              <a:t>: </a:t>
            </a:r>
            <a:r>
              <a:rPr lang="tr-TR" sz="2000" dirty="0" smtClean="0"/>
              <a:t>Bölüm Değerlendirmesi</a:t>
            </a:r>
            <a:endParaRPr lang="tr-TR" sz="2000" dirty="0"/>
          </a:p>
          <a:p>
            <a:pPr>
              <a:lnSpc>
                <a:spcPct val="200000"/>
              </a:lnSpc>
            </a:pPr>
            <a:r>
              <a:rPr lang="tr-TR" sz="2000" dirty="0" smtClean="0"/>
              <a:t>ASR 3</a:t>
            </a:r>
            <a:r>
              <a:rPr lang="tr-TR" sz="2000" dirty="0"/>
              <a:t>: </a:t>
            </a:r>
            <a:r>
              <a:rPr lang="tr-TR" sz="2000" dirty="0" smtClean="0"/>
              <a:t>Hızlı Arama </a:t>
            </a:r>
            <a:r>
              <a:rPr lang="tr-TR" sz="2000" dirty="0"/>
              <a:t>ve </a:t>
            </a:r>
            <a:r>
              <a:rPr lang="tr-TR" sz="2000" dirty="0" smtClean="0"/>
              <a:t>Kurtarma</a:t>
            </a:r>
            <a:endParaRPr lang="tr-TR" sz="2000" dirty="0"/>
          </a:p>
          <a:p>
            <a:pPr>
              <a:lnSpc>
                <a:spcPct val="200000"/>
              </a:lnSpc>
            </a:pPr>
            <a:r>
              <a:rPr lang="tr-TR" sz="2000" dirty="0" smtClean="0"/>
              <a:t>ASR 4</a:t>
            </a:r>
            <a:r>
              <a:rPr lang="tr-TR" sz="2000" dirty="0"/>
              <a:t>: </a:t>
            </a:r>
            <a:r>
              <a:rPr lang="tr-TR" sz="2000" dirty="0" smtClean="0"/>
              <a:t>Tam </a:t>
            </a:r>
            <a:r>
              <a:rPr lang="tr-TR" sz="2000" dirty="0"/>
              <a:t>Arama ve Kurtarma</a:t>
            </a:r>
          </a:p>
          <a:p>
            <a:pPr>
              <a:lnSpc>
                <a:spcPct val="200000"/>
              </a:lnSpc>
            </a:pPr>
            <a:r>
              <a:rPr lang="tr-TR" sz="2000" dirty="0" smtClean="0"/>
              <a:t>ASR 5</a:t>
            </a:r>
            <a:r>
              <a:rPr lang="tr-TR" sz="2000" dirty="0"/>
              <a:t>: </a:t>
            </a:r>
            <a:r>
              <a:rPr lang="tr-TR" sz="2000" dirty="0" smtClean="0"/>
              <a:t>Toplamı </a:t>
            </a:r>
            <a:r>
              <a:rPr lang="tr-TR" sz="2000" dirty="0"/>
              <a:t>Kapsayan Arama ve Kurtarma </a:t>
            </a:r>
          </a:p>
        </p:txBody>
      </p:sp>
    </p:spTree>
    <p:extLst>
      <p:ext uri="{BB962C8B-B14F-4D97-AF65-F5344CB8AC3E}">
        <p14:creationId xmlns:p14="http://schemas.microsoft.com/office/powerpoint/2010/main" val="11592892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20</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13" name="İçerik Yer Tutucusu 2"/>
          <p:cNvSpPr txBox="1">
            <a:spLocks/>
          </p:cNvSpPr>
          <p:nvPr/>
        </p:nvSpPr>
        <p:spPr>
          <a:xfrm>
            <a:off x="511864" y="2857500"/>
            <a:ext cx="9226380" cy="40005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6700" algn="just">
              <a:lnSpc>
                <a:spcPct val="200000"/>
              </a:lnSpc>
              <a:spcBef>
                <a:spcPct val="0"/>
              </a:spcBef>
              <a:buFont typeface="Arial" panose="020B0604020202020204" pitchFamily="34" charset="0"/>
              <a:buNone/>
            </a:pPr>
            <a:r>
              <a:rPr lang="tr-TR" altLang="tr-TR" sz="1800" dirty="0" smtClean="0">
                <a:latin typeface="Calibri" panose="020F0502020204030204" pitchFamily="34" charset="0"/>
              </a:rPr>
              <a:t>Bina işaretlemeleri sırasında çeşitli yöntemler kullanılmaktadır. Eğer işaretlemeniz yeterince  bilgi içermiyorsa yada uluslararası bir standarda ait değilse, sonradan gelecek ekiplere zaman kaybettirebilir daha da önemlisi onları yanlış yönlendirebilirsiniz!</a:t>
            </a:r>
            <a:endParaRPr lang="tr-TR" dirty="0"/>
          </a:p>
        </p:txBody>
      </p:sp>
      <p:sp>
        <p:nvSpPr>
          <p:cNvPr id="14" name="Metin kutusu 13"/>
          <p:cNvSpPr txBox="1"/>
          <p:nvPr/>
        </p:nvSpPr>
        <p:spPr>
          <a:xfrm>
            <a:off x="716692" y="1376934"/>
            <a:ext cx="4724691"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İNSARAG İŞARETLEME SİSTEMİ</a:t>
            </a:r>
          </a:p>
        </p:txBody>
      </p:sp>
      <p:sp>
        <p:nvSpPr>
          <p:cNvPr id="15" name="Dikdörtgen 14"/>
          <p:cNvSpPr/>
          <p:nvPr/>
        </p:nvSpPr>
        <p:spPr>
          <a:xfrm>
            <a:off x="869383" y="1828346"/>
            <a:ext cx="9144000" cy="1061829"/>
          </a:xfrm>
          <a:prstGeom prst="rect">
            <a:avLst/>
          </a:prstGeom>
        </p:spPr>
        <p:txBody>
          <a:bodyPr wrap="square">
            <a:spAutoFit/>
          </a:bodyPr>
          <a:lstStyle/>
          <a:p>
            <a:pPr algn="ctr">
              <a:lnSpc>
                <a:spcPct val="150000"/>
              </a:lnSpc>
              <a:spcBef>
                <a:spcPct val="0"/>
              </a:spcBef>
              <a:buFontTx/>
              <a:buNone/>
            </a:pPr>
            <a:r>
              <a:rPr lang="tr-TR" altLang="tr-TR" sz="2400" b="1" dirty="0">
                <a:latin typeface="Calibri" panose="020F0502020204030204" pitchFamily="34" charset="0"/>
              </a:rPr>
              <a:t>ARANAN BİNALARIN İŞARETLENMESİ</a:t>
            </a:r>
          </a:p>
          <a:p>
            <a:pPr algn="ctr">
              <a:lnSpc>
                <a:spcPct val="150000"/>
              </a:lnSpc>
              <a:spcBef>
                <a:spcPct val="0"/>
              </a:spcBef>
              <a:buFontTx/>
              <a:buNone/>
            </a:pPr>
            <a:r>
              <a:rPr lang="tr-TR" altLang="tr-TR" sz="1800" b="1" dirty="0">
                <a:latin typeface="Calibri" panose="020F0502020204030204" pitchFamily="34" charset="0"/>
              </a:rPr>
              <a:t>ETKİSİZ / YETERSİZ İŞARETLEME</a:t>
            </a:r>
          </a:p>
        </p:txBody>
      </p:sp>
      <p:grpSp>
        <p:nvGrpSpPr>
          <p:cNvPr id="16" name="Grup 15"/>
          <p:cNvGrpSpPr/>
          <p:nvPr/>
        </p:nvGrpSpPr>
        <p:grpSpPr>
          <a:xfrm>
            <a:off x="8756166" y="4075185"/>
            <a:ext cx="2110193" cy="1954912"/>
            <a:chOff x="6196607" y="2206229"/>
            <a:chExt cx="2171700" cy="1895475"/>
          </a:xfrm>
        </p:grpSpPr>
        <p:sp>
          <p:nvSpPr>
            <p:cNvPr id="17" name="Line 7"/>
            <p:cNvSpPr>
              <a:spLocks noChangeShapeType="1"/>
            </p:cNvSpPr>
            <p:nvPr/>
          </p:nvSpPr>
          <p:spPr bwMode="auto">
            <a:xfrm>
              <a:off x="6196607" y="2272904"/>
              <a:ext cx="2171700" cy="1828800"/>
            </a:xfrm>
            <a:prstGeom prst="line">
              <a:avLst/>
            </a:prstGeom>
            <a:noFill/>
            <a:ln w="76200">
              <a:solidFill>
                <a:srgbClr val="EF1F1D"/>
              </a:solidFill>
              <a:round/>
              <a:headEnd/>
              <a:tailEnd/>
            </a:ln>
            <a:extLst>
              <a:ext uri="{909E8E84-426E-40DD-AFC4-6F175D3DCCD1}">
                <a14:hiddenFill xmlns:a14="http://schemas.microsoft.com/office/drawing/2010/main">
                  <a:noFill/>
                </a14:hiddenFill>
              </a:ext>
            </a:extLst>
          </p:spPr>
          <p:txBody>
            <a:bodyPr wrap="none" lIns="68580" tIns="34290" rIns="68580" bIns="34290" anchor="ctr"/>
            <a:lstStyle/>
            <a:p>
              <a:endParaRPr lang="tr-TR"/>
            </a:p>
          </p:txBody>
        </p:sp>
        <p:sp>
          <p:nvSpPr>
            <p:cNvPr id="18" name="Line 8"/>
            <p:cNvSpPr>
              <a:spLocks noChangeShapeType="1"/>
            </p:cNvSpPr>
            <p:nvPr/>
          </p:nvSpPr>
          <p:spPr bwMode="auto">
            <a:xfrm flipH="1">
              <a:off x="6196608" y="2206229"/>
              <a:ext cx="1939528" cy="1895475"/>
            </a:xfrm>
            <a:prstGeom prst="line">
              <a:avLst/>
            </a:prstGeom>
            <a:noFill/>
            <a:ln w="76200">
              <a:solidFill>
                <a:srgbClr val="EF1F1D"/>
              </a:solidFill>
              <a:round/>
              <a:headEnd/>
              <a:tailEnd/>
            </a:ln>
            <a:extLst>
              <a:ext uri="{909E8E84-426E-40DD-AFC4-6F175D3DCCD1}">
                <a14:hiddenFill xmlns:a14="http://schemas.microsoft.com/office/drawing/2010/main">
                  <a:noFill/>
                </a14:hiddenFill>
              </a:ext>
            </a:extLst>
          </p:spPr>
          <p:txBody>
            <a:bodyPr wrap="none" lIns="68580" tIns="34290" rIns="68580" bIns="34290" anchor="ctr"/>
            <a:lstStyle/>
            <a:p>
              <a:endParaRPr lang="tr-TR"/>
            </a:p>
          </p:txBody>
        </p:sp>
      </p:grpSp>
    </p:spTree>
    <p:extLst>
      <p:ext uri="{BB962C8B-B14F-4D97-AF65-F5344CB8AC3E}">
        <p14:creationId xmlns:p14="http://schemas.microsoft.com/office/powerpoint/2010/main" val="31160640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21</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5" descr="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738" y="3167746"/>
            <a:ext cx="5725715" cy="321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1946739" y="2130180"/>
            <a:ext cx="5821542" cy="807913"/>
          </a:xfrm>
          <a:prstGeom prst="rect">
            <a:avLst/>
          </a:prstGeom>
          <a:solidFill>
            <a:srgbClr val="EF1F1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tr-TR" altLang="tr-TR" sz="2400" b="1" dirty="0">
                <a:solidFill>
                  <a:srgbClr val="FFFFFF"/>
                </a:solidFill>
                <a:latin typeface="Calibri" panose="020F0502020204030204" pitchFamily="34" charset="0"/>
              </a:rPr>
              <a:t>Bütün boşluklar aranmamış olabilir! </a:t>
            </a:r>
            <a:endParaRPr lang="en-US" altLang="tr-TR" sz="2400" b="1" dirty="0">
              <a:solidFill>
                <a:srgbClr val="FFFFFF"/>
              </a:solidFill>
              <a:latin typeface="Calibri" panose="020F0502020204030204" pitchFamily="34" charset="0"/>
            </a:endParaRPr>
          </a:p>
          <a:p>
            <a:pPr algn="ctr">
              <a:spcBef>
                <a:spcPct val="0"/>
              </a:spcBef>
              <a:buFontTx/>
              <a:buNone/>
            </a:pPr>
            <a:r>
              <a:rPr lang="tr-TR" altLang="tr-TR" sz="2400" b="1" dirty="0">
                <a:solidFill>
                  <a:srgbClr val="FFFFFF"/>
                </a:solidFill>
                <a:latin typeface="Calibri" panose="020F0502020204030204" pitchFamily="34" charset="0"/>
              </a:rPr>
              <a:t>Profesyonel arama ekibine ihtiyaç var</a:t>
            </a:r>
            <a:r>
              <a:rPr lang="en-US" altLang="tr-TR" sz="2400" b="1" dirty="0">
                <a:solidFill>
                  <a:srgbClr val="FFFFFF"/>
                </a:solidFill>
                <a:latin typeface="Calibri" panose="020F0502020204030204" pitchFamily="34" charset="0"/>
              </a:rPr>
              <a:t>!</a:t>
            </a:r>
          </a:p>
        </p:txBody>
      </p:sp>
      <p:sp>
        <p:nvSpPr>
          <p:cNvPr id="12" name="Text Box 7"/>
          <p:cNvSpPr txBox="1">
            <a:spLocks noChangeArrowheads="1"/>
          </p:cNvSpPr>
          <p:nvPr/>
        </p:nvSpPr>
        <p:spPr bwMode="auto">
          <a:xfrm rot="10823892" flipV="1">
            <a:off x="8291282" y="4418244"/>
            <a:ext cx="3069495" cy="7155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100" b="1" dirty="0">
                <a:solidFill>
                  <a:srgbClr val="291A10"/>
                </a:solidFill>
                <a:latin typeface="Calibri" panose="020F0502020204030204" pitchFamily="34" charset="0"/>
              </a:rPr>
              <a:t>  </a:t>
            </a:r>
            <a:r>
              <a:rPr lang="tr-TR" altLang="tr-TR" sz="2100" b="1" dirty="0">
                <a:solidFill>
                  <a:srgbClr val="FFFFFF"/>
                </a:solidFill>
                <a:latin typeface="Calibri" panose="020F0502020204030204" pitchFamily="34" charset="0"/>
              </a:rPr>
              <a:t>Boş mu</a:t>
            </a:r>
            <a:r>
              <a:rPr lang="en-US" altLang="tr-TR" sz="2100" b="1" dirty="0">
                <a:solidFill>
                  <a:srgbClr val="FFFFFF"/>
                </a:solidFill>
                <a:latin typeface="Calibri" panose="020F0502020204030204" pitchFamily="34" charset="0"/>
              </a:rPr>
              <a:t>?</a:t>
            </a:r>
          </a:p>
          <a:p>
            <a:pPr algn="ctr">
              <a:spcBef>
                <a:spcPct val="0"/>
              </a:spcBef>
              <a:buFontTx/>
              <a:buNone/>
            </a:pPr>
            <a:r>
              <a:rPr lang="tr-TR" altLang="tr-TR" sz="2100" b="1" dirty="0">
                <a:solidFill>
                  <a:srgbClr val="FFFFFF"/>
                </a:solidFill>
                <a:latin typeface="Calibri" panose="020F0502020204030204" pitchFamily="34" charset="0"/>
              </a:rPr>
              <a:t>Herkes çıktı mı?</a:t>
            </a:r>
            <a:endParaRPr lang="en-US" altLang="tr-TR" sz="2100" b="1" dirty="0">
              <a:solidFill>
                <a:srgbClr val="FFFFFF"/>
              </a:solidFill>
              <a:latin typeface="Calibri" panose="020F0502020204030204" pitchFamily="34" charset="0"/>
            </a:endParaRPr>
          </a:p>
        </p:txBody>
      </p:sp>
      <p:sp>
        <p:nvSpPr>
          <p:cNvPr id="13" name="Metin kutusu 12"/>
          <p:cNvSpPr txBox="1"/>
          <p:nvPr/>
        </p:nvSpPr>
        <p:spPr>
          <a:xfrm>
            <a:off x="876039" y="1602237"/>
            <a:ext cx="4089902"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ETKİLİ OLMAYAN İLETİŞİM</a:t>
            </a:r>
          </a:p>
        </p:txBody>
      </p:sp>
    </p:spTree>
    <p:extLst>
      <p:ext uri="{BB962C8B-B14F-4D97-AF65-F5344CB8AC3E}">
        <p14:creationId xmlns:p14="http://schemas.microsoft.com/office/powerpoint/2010/main" val="6240707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22</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716692" y="2200974"/>
            <a:ext cx="11071653" cy="3499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57188" algn="just">
              <a:lnSpc>
                <a:spcPct val="170000"/>
              </a:lnSpc>
              <a:spcBef>
                <a:spcPct val="0"/>
              </a:spcBef>
              <a:buFontTx/>
              <a:buNone/>
            </a:pPr>
            <a:r>
              <a:rPr lang="tr-TR" altLang="tr-TR" sz="2000" dirty="0" err="1" smtClean="0">
                <a:latin typeface="Times New Roman" panose="02020603050405020304" pitchFamily="18" charset="0"/>
              </a:rPr>
              <a:t>Insarag</a:t>
            </a:r>
            <a:r>
              <a:rPr lang="tr-TR" altLang="tr-TR" sz="2000" dirty="0" smtClean="0">
                <a:latin typeface="Times New Roman" panose="02020603050405020304" pitchFamily="18" charset="0"/>
              </a:rPr>
              <a:t> işaretleme sistemi USAR operasyon durumunu göstermek,  ekipler ve saha personeli arasında bilgi paylaşımını sağlamak üzere kullanılan bir yöntemdir. Aynı zamanda koordinasyonu güçlendirerek, </a:t>
            </a:r>
            <a:r>
              <a:rPr lang="tr-TR" altLang="tr-TR" sz="2000" dirty="0" err="1" smtClean="0">
                <a:latin typeface="Times New Roman" panose="02020603050405020304" pitchFamily="18" charset="0"/>
              </a:rPr>
              <a:t>dublikasyonların</a:t>
            </a:r>
            <a:r>
              <a:rPr lang="tr-TR" altLang="tr-TR" sz="2000" dirty="0" smtClean="0">
                <a:latin typeface="Times New Roman" panose="02020603050405020304" pitchFamily="18" charset="0"/>
              </a:rPr>
              <a:t> önüne geçer. </a:t>
            </a:r>
            <a:r>
              <a:rPr lang="en-GB" altLang="tr-TR" sz="2000" dirty="0" smtClean="0">
                <a:latin typeface="Times New Roman" panose="02020603050405020304" pitchFamily="18" charset="0"/>
              </a:rPr>
              <a:t>INSARAG </a:t>
            </a:r>
            <a:r>
              <a:rPr lang="tr-TR" altLang="tr-TR" sz="2000" dirty="0" smtClean="0">
                <a:latin typeface="Times New Roman" panose="02020603050405020304" pitchFamily="18" charset="0"/>
              </a:rPr>
              <a:t>işaretleme sisteminin belirlenen amaçları gerçekleştirmek üzere 3 uygulama şekli vardır:</a:t>
            </a:r>
          </a:p>
          <a:p>
            <a:pPr marL="0" indent="266700">
              <a:lnSpc>
                <a:spcPct val="170000"/>
              </a:lnSpc>
              <a:spcBef>
                <a:spcPct val="0"/>
              </a:spcBef>
              <a:buClr>
                <a:schemeClr val="accent5"/>
              </a:buClr>
              <a:buFont typeface="Wingdings" panose="05000000000000000000" pitchFamily="2" charset="2"/>
              <a:buChar char="Ø"/>
            </a:pPr>
            <a:r>
              <a:rPr lang="tr-TR" altLang="tr-TR" sz="2000" dirty="0" smtClean="0">
                <a:latin typeface="Times New Roman" panose="02020603050405020304" pitchFamily="18" charset="0"/>
              </a:rPr>
              <a:t>Çalışma alanı işaretlemesi</a:t>
            </a:r>
          </a:p>
          <a:p>
            <a:pPr marL="0" indent="266700">
              <a:lnSpc>
                <a:spcPct val="170000"/>
              </a:lnSpc>
              <a:spcBef>
                <a:spcPct val="0"/>
              </a:spcBef>
              <a:buClr>
                <a:schemeClr val="accent5"/>
              </a:buClr>
              <a:buFont typeface="Wingdings" panose="05000000000000000000" pitchFamily="2" charset="2"/>
              <a:buChar char="Ø"/>
            </a:pPr>
            <a:r>
              <a:rPr lang="tr-TR" altLang="tr-TR" sz="2000" dirty="0" smtClean="0">
                <a:latin typeface="Times New Roman" panose="02020603050405020304" pitchFamily="18" charset="0"/>
              </a:rPr>
              <a:t>Kazazede işaretlemesi</a:t>
            </a:r>
          </a:p>
          <a:p>
            <a:pPr marL="0" indent="266700">
              <a:lnSpc>
                <a:spcPct val="170000"/>
              </a:lnSpc>
              <a:spcBef>
                <a:spcPct val="0"/>
              </a:spcBef>
              <a:buClr>
                <a:schemeClr val="accent5"/>
              </a:buClr>
              <a:buFont typeface="Wingdings" panose="05000000000000000000" pitchFamily="2" charset="2"/>
              <a:buChar char="Ø"/>
            </a:pPr>
            <a:r>
              <a:rPr lang="tr-TR" altLang="tr-TR" sz="2000" dirty="0" smtClean="0">
                <a:latin typeface="Times New Roman" panose="02020603050405020304" pitchFamily="18" charset="0"/>
              </a:rPr>
              <a:t>Hızlı Temizlik ( Alan temizliği ) işaretlemesi</a:t>
            </a:r>
          </a:p>
          <a:p>
            <a:endParaRPr lang="tr-TR" sz="2000" dirty="0"/>
          </a:p>
        </p:txBody>
      </p:sp>
      <p:sp>
        <p:nvSpPr>
          <p:cNvPr id="11" name="Metin kutusu 10"/>
          <p:cNvSpPr txBox="1"/>
          <p:nvPr/>
        </p:nvSpPr>
        <p:spPr>
          <a:xfrm>
            <a:off x="530051" y="1609055"/>
            <a:ext cx="5643212" cy="438582"/>
          </a:xfrm>
          <a:prstGeom prst="rect">
            <a:avLst/>
          </a:prstGeom>
          <a:noFill/>
        </p:spPr>
        <p:txBody>
          <a:bodyPr wrap="none" lIns="68580" tIns="34290" rIns="68580" bIns="34290" rtlCol="0">
            <a:spAutoFit/>
          </a:bodyPr>
          <a:lstStyle/>
          <a:p>
            <a:r>
              <a:rPr lang="tr-TR" sz="2400" b="1" dirty="0" smtClean="0">
                <a:latin typeface="Verdana" panose="020B0604030504040204" pitchFamily="34" charset="0"/>
                <a:ea typeface="Verdana" panose="020B0604030504040204" pitchFamily="34" charset="0"/>
              </a:rPr>
              <a:t>İNSARAG İŞARETLEME SİSTEMİ</a:t>
            </a:r>
          </a:p>
        </p:txBody>
      </p:sp>
    </p:spTree>
    <p:extLst>
      <p:ext uri="{BB962C8B-B14F-4D97-AF65-F5344CB8AC3E}">
        <p14:creationId xmlns:p14="http://schemas.microsoft.com/office/powerpoint/2010/main" val="5368444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23</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205946" y="2307311"/>
            <a:ext cx="11986054" cy="38511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6700" algn="just">
              <a:lnSpc>
                <a:spcPct val="150000"/>
              </a:lnSpc>
              <a:spcBef>
                <a:spcPts val="0"/>
              </a:spcBef>
              <a:defRPr/>
            </a:pPr>
            <a:r>
              <a:rPr lang="tr-TR" sz="1800" dirty="0" smtClean="0"/>
              <a:t>İşaretleme Seviye 2  sektör değerlendirmesi sırasında, alan bir çalışma alanı olarak değerlendirildiği takdirde yapılmalıdır.</a:t>
            </a:r>
          </a:p>
          <a:p>
            <a:pPr marL="0" indent="266700" algn="just">
              <a:lnSpc>
                <a:spcPct val="150000"/>
              </a:lnSpc>
              <a:spcBef>
                <a:spcPts val="0"/>
              </a:spcBef>
              <a:defRPr/>
            </a:pPr>
            <a:r>
              <a:rPr lang="tr-TR" sz="1800" dirty="0" smtClean="0"/>
              <a:t>Ön cephede ya da alan girişinde yapılmalıdır.</a:t>
            </a:r>
          </a:p>
          <a:p>
            <a:pPr marL="0" indent="266700" algn="just">
              <a:lnSpc>
                <a:spcPct val="150000"/>
              </a:lnSpc>
              <a:spcBef>
                <a:spcPts val="0"/>
              </a:spcBef>
              <a:defRPr/>
            </a:pPr>
            <a:r>
              <a:rPr lang="tr-TR" sz="1800" dirty="0" smtClean="0"/>
              <a:t>Boyutlar 1.2 m x 1.0 m civarında olmalıdır.</a:t>
            </a:r>
          </a:p>
          <a:p>
            <a:pPr marL="0" indent="266700" algn="just">
              <a:lnSpc>
                <a:spcPct val="150000"/>
              </a:lnSpc>
              <a:spcBef>
                <a:spcPts val="0"/>
              </a:spcBef>
              <a:defRPr/>
            </a:pPr>
            <a:r>
              <a:rPr lang="tr-TR" sz="1800" dirty="0" smtClean="0"/>
              <a:t>Tercihen sprey boya  ve  göze çarpan bir renkte olmalıdır.</a:t>
            </a:r>
          </a:p>
          <a:p>
            <a:pPr marL="0" indent="266700" algn="just">
              <a:lnSpc>
                <a:spcPct val="150000"/>
              </a:lnSpc>
              <a:spcBef>
                <a:spcPts val="0"/>
              </a:spcBef>
              <a:defRPr/>
            </a:pPr>
            <a:r>
              <a:rPr lang="tr-TR" sz="1800" dirty="0" smtClean="0"/>
              <a:t>Kutucuk içinde; Çalışma alanı adı, Ekip adı, Gerçekleştirilen ASR seviyesi ve tarih</a:t>
            </a:r>
          </a:p>
          <a:p>
            <a:pPr marL="0" indent="266700" algn="just">
              <a:lnSpc>
                <a:spcPct val="150000"/>
              </a:lnSpc>
              <a:spcBef>
                <a:spcPts val="0"/>
              </a:spcBef>
              <a:defRPr/>
            </a:pPr>
            <a:r>
              <a:rPr lang="tr-TR" sz="1800" dirty="0" smtClean="0"/>
              <a:t>Kutucuk dışında ; üstte tehlikeli madde durumu altta ise </a:t>
            </a:r>
            <a:r>
              <a:rPr lang="tr-TR" sz="1800" dirty="0" err="1" smtClean="0"/>
              <a:t>triyaj</a:t>
            </a:r>
            <a:r>
              <a:rPr lang="tr-TR" sz="1800" dirty="0" smtClean="0"/>
              <a:t> kategorisi yer alır</a:t>
            </a:r>
          </a:p>
          <a:p>
            <a:pPr marL="0" indent="266700" algn="just">
              <a:lnSpc>
                <a:spcPct val="150000"/>
              </a:lnSpc>
              <a:spcBef>
                <a:spcPts val="0"/>
              </a:spcBef>
              <a:defRPr/>
            </a:pPr>
            <a:r>
              <a:rPr lang="tr-TR" sz="1800" dirty="0" smtClean="0"/>
              <a:t>Çalışma alanı ismi yaklaşık 40 cm , ekip ismi yaklaşık 10 cm boyutunda olmalıdır.</a:t>
            </a:r>
          </a:p>
          <a:p>
            <a:pPr marL="0" indent="266700" algn="just">
              <a:lnSpc>
                <a:spcPct val="150000"/>
              </a:lnSpc>
              <a:spcBef>
                <a:spcPts val="0"/>
              </a:spcBef>
              <a:defRPr/>
            </a:pPr>
            <a:r>
              <a:rPr lang="tr-TR" sz="1800" dirty="0" smtClean="0"/>
              <a:t>Alanda tüm operasyonlar sona erdiğinde kutucuğun ortasından yatay bir çizgi çekilerek bu çalışma alanında tüm operasyonun sona erdiği belirtilmelidir.</a:t>
            </a:r>
          </a:p>
          <a:p>
            <a:pPr>
              <a:lnSpc>
                <a:spcPct val="150000"/>
              </a:lnSpc>
              <a:spcBef>
                <a:spcPts val="0"/>
              </a:spcBef>
            </a:pPr>
            <a:endParaRPr lang="tr-TR" sz="1800" dirty="0"/>
          </a:p>
        </p:txBody>
      </p:sp>
      <p:sp>
        <p:nvSpPr>
          <p:cNvPr id="11" name="Metin kutusu 10"/>
          <p:cNvSpPr txBox="1"/>
          <p:nvPr/>
        </p:nvSpPr>
        <p:spPr>
          <a:xfrm>
            <a:off x="587715" y="1559609"/>
            <a:ext cx="4694234"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ÇALIŞMA ALANI İŞARETLEMESİ</a:t>
            </a:r>
          </a:p>
        </p:txBody>
      </p:sp>
    </p:spTree>
    <p:extLst>
      <p:ext uri="{BB962C8B-B14F-4D97-AF65-F5344CB8AC3E}">
        <p14:creationId xmlns:p14="http://schemas.microsoft.com/office/powerpoint/2010/main" val="31362327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24</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19"/>
          <p:cNvPicPr>
            <a:picLocks/>
          </p:cNvPicPr>
          <p:nvPr/>
        </p:nvPicPr>
        <p:blipFill rotWithShape="1">
          <a:blip r:embed="rId3">
            <a:extLst>
              <a:ext uri="{28A0092B-C50C-407E-A947-70E740481C1C}">
                <a14:useLocalDpi xmlns:a14="http://schemas.microsoft.com/office/drawing/2010/main" val="0"/>
              </a:ext>
            </a:extLst>
          </a:blip>
          <a:srcRect b="12316"/>
          <a:stretch/>
        </p:blipFill>
        <p:spPr>
          <a:xfrm>
            <a:off x="716692" y="1657384"/>
            <a:ext cx="10418036" cy="4651831"/>
          </a:xfrm>
          <a:prstGeom prst="rect">
            <a:avLst/>
          </a:prstGeom>
        </p:spPr>
      </p:pic>
    </p:spTree>
    <p:extLst>
      <p:ext uri="{BB962C8B-B14F-4D97-AF65-F5344CB8AC3E}">
        <p14:creationId xmlns:p14="http://schemas.microsoft.com/office/powerpoint/2010/main" val="36959630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25</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1367479" y="5109647"/>
            <a:ext cx="9388308" cy="830997"/>
          </a:xfrm>
          <a:prstGeom prst="rect">
            <a:avLst/>
          </a:prstGeom>
        </p:spPr>
        <p:txBody>
          <a:bodyPr wrap="square">
            <a:spAutoFit/>
          </a:bodyPr>
          <a:lstStyle/>
          <a:p>
            <a:pPr algn="ctr">
              <a:lnSpc>
                <a:spcPct val="150000"/>
              </a:lnSpc>
            </a:pPr>
            <a:r>
              <a:rPr lang="tr-TR" sz="1600" b="1" dirty="0"/>
              <a:t>Charlie </a:t>
            </a:r>
            <a:r>
              <a:rPr lang="tr-TR" sz="1600" b="1" dirty="0" smtClean="0"/>
              <a:t>Bölümü, Çalışma Sahası 5</a:t>
            </a:r>
            <a:r>
              <a:rPr lang="tr-TR" sz="1600" b="1" dirty="0"/>
              <a:t>, </a:t>
            </a:r>
            <a:r>
              <a:rPr lang="tr-TR" sz="1600" b="1" dirty="0" smtClean="0"/>
              <a:t>Avustralya 1, </a:t>
            </a:r>
            <a:r>
              <a:rPr lang="tr-TR" sz="1600" b="1" dirty="0"/>
              <a:t>ASR </a:t>
            </a:r>
            <a:r>
              <a:rPr lang="tr-TR" sz="1600" b="1" dirty="0" smtClean="0"/>
              <a:t>2 Bölüm </a:t>
            </a:r>
            <a:r>
              <a:rPr lang="tr-TR" sz="1600" b="1" dirty="0"/>
              <a:t>Değerlendirmesini 19 </a:t>
            </a:r>
            <a:r>
              <a:rPr lang="tr-TR" sz="1600" b="1" dirty="0" smtClean="0"/>
              <a:t>Ekim‘de tamamlamıştır. Asbest </a:t>
            </a:r>
            <a:r>
              <a:rPr lang="tr-TR" sz="1600" b="1" dirty="0"/>
              <a:t>tehlike </a:t>
            </a:r>
            <a:r>
              <a:rPr lang="tr-TR" sz="1600" b="1" dirty="0" smtClean="0"/>
              <a:t>olarak tanımlanmıştır. Öncelik </a:t>
            </a:r>
            <a:r>
              <a:rPr lang="tr-TR" sz="1600" b="1" dirty="0"/>
              <a:t>kategorisi </a:t>
            </a:r>
            <a:r>
              <a:rPr lang="tr-TR" sz="1600" b="1" dirty="0" smtClean="0"/>
              <a:t> B olarak belirlenmiştir.</a:t>
            </a:r>
            <a:endParaRPr lang="tr-TR" sz="1600" b="1" dirty="0"/>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58" t="2028" r="6748" b="1988"/>
          <a:stretch/>
        </p:blipFill>
        <p:spPr bwMode="auto">
          <a:xfrm>
            <a:off x="3863547" y="1596540"/>
            <a:ext cx="4085966" cy="346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235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26</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007" y="1433434"/>
            <a:ext cx="3902328" cy="337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kdörtgen 10"/>
          <p:cNvSpPr/>
          <p:nvPr/>
        </p:nvSpPr>
        <p:spPr>
          <a:xfrm>
            <a:off x="947351" y="4956112"/>
            <a:ext cx="9770074" cy="1200329"/>
          </a:xfrm>
          <a:prstGeom prst="rect">
            <a:avLst/>
          </a:prstGeom>
        </p:spPr>
        <p:txBody>
          <a:bodyPr wrap="square">
            <a:spAutoFit/>
          </a:bodyPr>
          <a:lstStyle/>
          <a:p>
            <a:pPr algn="ctr">
              <a:lnSpc>
                <a:spcPct val="150000"/>
              </a:lnSpc>
            </a:pPr>
            <a:r>
              <a:rPr lang="tr-TR" sz="1600" b="1" dirty="0"/>
              <a:t>Burada Türkiye 2 ekibi Avustralya 1 tarafından tamamlanan Bölüm Değerlendirmesini </a:t>
            </a:r>
            <a:r>
              <a:rPr lang="tr-TR" sz="1600" b="1" dirty="0" smtClean="0"/>
              <a:t>takiben C5 </a:t>
            </a:r>
            <a:r>
              <a:rPr lang="tr-TR" sz="1600" b="1" dirty="0"/>
              <a:t>Çalışma Sahasında kurtarma operasyonları için </a:t>
            </a:r>
            <a:r>
              <a:rPr lang="tr-TR" sz="1600" b="1" dirty="0" smtClean="0"/>
              <a:t>görevlendirmiştir.</a:t>
            </a:r>
            <a:r>
              <a:rPr lang="tr-TR" sz="1600" b="1" dirty="0"/>
              <a:t> </a:t>
            </a:r>
            <a:r>
              <a:rPr lang="tr-TR" sz="1600" b="1" dirty="0" smtClean="0"/>
              <a:t>Türkiye </a:t>
            </a:r>
            <a:r>
              <a:rPr lang="tr-TR" sz="1600" b="1" dirty="0"/>
              <a:t>1 19 Ekim tarihinde </a:t>
            </a:r>
            <a:r>
              <a:rPr lang="tr-TR" sz="1600" b="1" dirty="0" smtClean="0"/>
              <a:t>ASR 3 </a:t>
            </a:r>
            <a:r>
              <a:rPr lang="tr-TR" sz="1600" b="1" dirty="0"/>
              <a:t>Hızlı </a:t>
            </a:r>
            <a:r>
              <a:rPr lang="tr-TR" sz="1600" b="1" dirty="0" smtClean="0"/>
              <a:t>SAR operasyonlarını tamamlamıştır.</a:t>
            </a:r>
            <a:endParaRPr lang="tr-TR" sz="1600" b="1" dirty="0"/>
          </a:p>
        </p:txBody>
      </p:sp>
    </p:spTree>
    <p:extLst>
      <p:ext uri="{BB962C8B-B14F-4D97-AF65-F5344CB8AC3E}">
        <p14:creationId xmlns:p14="http://schemas.microsoft.com/office/powerpoint/2010/main" val="22931257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27</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9" t="10759" r="8121" b="1184"/>
          <a:stretch/>
        </p:blipFill>
        <p:spPr bwMode="auto">
          <a:xfrm>
            <a:off x="7314769" y="2634018"/>
            <a:ext cx="4526001" cy="285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ikdörtgen 10"/>
          <p:cNvSpPr/>
          <p:nvPr/>
        </p:nvSpPr>
        <p:spPr>
          <a:xfrm>
            <a:off x="340578" y="2277125"/>
            <a:ext cx="7203099" cy="2308324"/>
          </a:xfrm>
          <a:prstGeom prst="rect">
            <a:avLst/>
          </a:prstGeom>
        </p:spPr>
        <p:txBody>
          <a:bodyPr wrap="square">
            <a:spAutoFit/>
          </a:bodyPr>
          <a:lstStyle/>
          <a:p>
            <a:pPr indent="357188" algn="just">
              <a:lnSpc>
                <a:spcPct val="150000"/>
              </a:lnSpc>
            </a:pPr>
            <a:r>
              <a:rPr lang="tr-TR" sz="1600" dirty="0"/>
              <a:t>Burada Singapur 1 ekibi </a:t>
            </a:r>
            <a:r>
              <a:rPr lang="tr-TR" sz="1600" dirty="0" smtClean="0"/>
              <a:t>C-12 </a:t>
            </a:r>
            <a:r>
              <a:rPr lang="tr-TR" sz="1600" dirty="0"/>
              <a:t>Çalışma Sahası </a:t>
            </a:r>
            <a:r>
              <a:rPr lang="tr-TR" sz="1600" dirty="0" smtClean="0"/>
              <a:t>dahilindeki belirli C12-b Çalışma sahasındaki </a:t>
            </a:r>
            <a:r>
              <a:rPr lang="tr-TR" sz="1600" dirty="0"/>
              <a:t>işlerini </a:t>
            </a:r>
            <a:r>
              <a:rPr lang="tr-TR" sz="1600" dirty="0" smtClean="0"/>
              <a:t>tamamlamıştır. C-12b‘nin </a:t>
            </a:r>
            <a:r>
              <a:rPr lang="tr-TR" sz="1600" dirty="0"/>
              <a:t>işaretin sağında </a:t>
            </a:r>
            <a:r>
              <a:rPr lang="tr-TR" sz="1600" dirty="0" smtClean="0"/>
              <a:t>olduğunu belirtmek </a:t>
            </a:r>
            <a:r>
              <a:rPr lang="tr-TR" sz="1600" dirty="0"/>
              <a:t>için işarete bir ok </a:t>
            </a:r>
            <a:r>
              <a:rPr lang="tr-TR" sz="1600" dirty="0" smtClean="0"/>
              <a:t>eklenmiştir. Bodrumdaki </a:t>
            </a:r>
            <a:r>
              <a:rPr lang="tr-TR" sz="1600" dirty="0"/>
              <a:t>gaz sızıntısıyla ilgili tehlike uyarısı açık bir dille </a:t>
            </a:r>
            <a:r>
              <a:rPr lang="tr-TR" sz="1600" dirty="0" smtClean="0"/>
              <a:t>eklenmiştir. Öncelik kategorisi B olarak belirlenmiştir. ASR 2 ASR </a:t>
            </a:r>
            <a:r>
              <a:rPr lang="tr-TR" sz="1600" dirty="0"/>
              <a:t>3 operasyonları 19 Ekim tarihinde </a:t>
            </a:r>
            <a:r>
              <a:rPr lang="tr-TR" sz="1600" dirty="0" smtClean="0"/>
              <a:t>tamamlanmıştır. </a:t>
            </a:r>
            <a:r>
              <a:rPr lang="tr-TR" sz="1600" dirty="0"/>
              <a:t>ASR </a:t>
            </a:r>
            <a:r>
              <a:rPr lang="tr-TR" sz="1600" dirty="0" smtClean="0"/>
              <a:t>4 Tam SAR </a:t>
            </a:r>
            <a:r>
              <a:rPr lang="tr-TR" sz="1600" dirty="0"/>
              <a:t>operasyonları 20 Ekim tarihinde </a:t>
            </a:r>
            <a:r>
              <a:rPr lang="tr-TR" sz="1600" dirty="0" smtClean="0"/>
              <a:t>tamamlanmıştır. </a:t>
            </a:r>
            <a:r>
              <a:rPr lang="tr-TR" sz="1600" dirty="0"/>
              <a:t>Bu </a:t>
            </a:r>
            <a:r>
              <a:rPr lang="tr-TR" sz="1600" dirty="0" smtClean="0"/>
              <a:t>çalışma sahasında </a:t>
            </a:r>
            <a:r>
              <a:rPr lang="tr-TR" sz="1600" dirty="0"/>
              <a:t>başka çalışma </a:t>
            </a:r>
            <a:r>
              <a:rPr lang="tr-TR" sz="1600" dirty="0" smtClean="0"/>
              <a:t>gerekmemektedir.</a:t>
            </a:r>
            <a:endParaRPr lang="tr-TR" sz="1600" dirty="0"/>
          </a:p>
        </p:txBody>
      </p:sp>
    </p:spTree>
    <p:extLst>
      <p:ext uri="{BB962C8B-B14F-4D97-AF65-F5344CB8AC3E}">
        <p14:creationId xmlns:p14="http://schemas.microsoft.com/office/powerpoint/2010/main" val="22749942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28</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796784" y="2307042"/>
            <a:ext cx="10805214" cy="35269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6700" algn="just">
              <a:lnSpc>
                <a:spcPct val="200000"/>
              </a:lnSpc>
              <a:buClr>
                <a:schemeClr val="accent5"/>
              </a:buClr>
              <a:buFont typeface="Wingdings" panose="05000000000000000000" pitchFamily="2" charset="2"/>
              <a:buChar char="Ø"/>
            </a:pPr>
            <a:r>
              <a:rPr lang="tr-TR" altLang="tr-TR" sz="2000" dirty="0" smtClean="0"/>
              <a:t>Kazazede işaretlemesi, kurtarma ekipleri tarafından  açıkça görülemeyen noktalardaki ölü yada yaralı kazazedelerin mevkilerini göstermek için yapılır</a:t>
            </a:r>
          </a:p>
          <a:p>
            <a:pPr marL="0" indent="266700" algn="just">
              <a:lnSpc>
                <a:spcPct val="200000"/>
              </a:lnSpc>
              <a:buClr>
                <a:schemeClr val="accent5"/>
              </a:buClr>
              <a:buFont typeface="Wingdings" panose="05000000000000000000" pitchFamily="2" charset="2"/>
              <a:buChar char="Ø"/>
            </a:pPr>
            <a:r>
              <a:rPr lang="tr-TR" altLang="tr-TR" sz="2000" dirty="0" smtClean="0"/>
              <a:t>İşaretleme kazazedenin olduğu ya da olduğunun düşünüldüğü noktaya yakın bir alanda yapılmalıdır.</a:t>
            </a:r>
          </a:p>
          <a:p>
            <a:pPr marL="0" indent="266700" algn="just">
              <a:lnSpc>
                <a:spcPct val="200000"/>
              </a:lnSpc>
              <a:buClr>
                <a:schemeClr val="accent5"/>
              </a:buClr>
              <a:buFont typeface="Wingdings" panose="05000000000000000000" pitchFamily="2" charset="2"/>
              <a:buChar char="Ø"/>
            </a:pPr>
            <a:r>
              <a:rPr lang="tr-TR" altLang="tr-TR" sz="2000" dirty="0" smtClean="0"/>
              <a:t>Yaklaşık 50 cm boyutunda « V « harfi, </a:t>
            </a:r>
            <a:r>
              <a:rPr lang="tr-TR" altLang="tr-TR" sz="2000" dirty="0" err="1" smtClean="0"/>
              <a:t>spray</a:t>
            </a:r>
            <a:r>
              <a:rPr lang="tr-TR" altLang="tr-TR" sz="2000" dirty="0" smtClean="0"/>
              <a:t> boya ve zeminle kontrast bir renkte yapılmalıdır.</a:t>
            </a:r>
            <a:endParaRPr lang="tr-TR" sz="2000" dirty="0"/>
          </a:p>
        </p:txBody>
      </p:sp>
      <p:sp>
        <p:nvSpPr>
          <p:cNvPr id="11" name="Metin kutusu 10"/>
          <p:cNvSpPr txBox="1"/>
          <p:nvPr/>
        </p:nvSpPr>
        <p:spPr>
          <a:xfrm>
            <a:off x="595953" y="1607280"/>
            <a:ext cx="3889526" cy="377026"/>
          </a:xfrm>
          <a:prstGeom prst="rect">
            <a:avLst/>
          </a:prstGeom>
          <a:noFill/>
        </p:spPr>
        <p:txBody>
          <a:bodyPr wrap="none" lIns="68580" tIns="34290" rIns="68580" bIns="34290" rtlCol="0">
            <a:spAutoFit/>
          </a:bodyPr>
          <a:lstStyle/>
          <a:p>
            <a:r>
              <a:rPr lang="tr-T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KAZAZEDE İŞARETLEMESİ</a:t>
            </a:r>
          </a:p>
        </p:txBody>
      </p:sp>
    </p:spTree>
    <p:extLst>
      <p:ext uri="{BB962C8B-B14F-4D97-AF65-F5344CB8AC3E}">
        <p14:creationId xmlns:p14="http://schemas.microsoft.com/office/powerpoint/2010/main" val="27636738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604191" y="1977629"/>
            <a:ext cx="11077063" cy="39733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2563" algn="just" defTabSz="342900" eaLnBrk="0" fontAlgn="base" hangingPunct="0">
              <a:lnSpc>
                <a:spcPts val="2400"/>
              </a:lnSpc>
              <a:spcBef>
                <a:spcPct val="0"/>
              </a:spcBef>
              <a:spcAft>
                <a:spcPct val="0"/>
              </a:spcAft>
              <a:buFont typeface="Arial" panose="020B0604020202020204" pitchFamily="34" charset="0"/>
              <a:buNone/>
            </a:pPr>
            <a:r>
              <a:rPr lang="tr-TR" altLang="tr-TR" sz="1800" b="1" dirty="0" smtClean="0">
                <a:cs typeface="Arial" panose="020B0604020202020204" pitchFamily="34" charset="0"/>
              </a:rPr>
              <a:t>8-</a:t>
            </a:r>
            <a:r>
              <a:rPr lang="tr-TR" altLang="tr-TR" sz="1800" dirty="0" smtClean="0">
                <a:cs typeface="Arial" panose="020B0604020202020204" pitchFamily="34" charset="0"/>
              </a:rPr>
              <a:t> Çalışma Alanı </a:t>
            </a:r>
            <a:r>
              <a:rPr lang="tr-TR" altLang="tr-TR" sz="1800" dirty="0" err="1" smtClean="0">
                <a:cs typeface="Arial" panose="020B0604020202020204" pitchFamily="34" charset="0"/>
              </a:rPr>
              <a:t>triyaj</a:t>
            </a:r>
            <a:r>
              <a:rPr lang="tr-TR" altLang="tr-TR" sz="1800" dirty="0" smtClean="0">
                <a:cs typeface="Arial" panose="020B0604020202020204" pitchFamily="34" charset="0"/>
              </a:rPr>
              <a:t> formlarının doldurulmaya başlanması</a:t>
            </a:r>
          </a:p>
          <a:p>
            <a:pPr marL="0" indent="182563" algn="just" defTabSz="342900" eaLnBrk="0" fontAlgn="base" hangingPunct="0">
              <a:lnSpc>
                <a:spcPts val="2400"/>
              </a:lnSpc>
              <a:spcBef>
                <a:spcPct val="0"/>
              </a:spcBef>
              <a:spcAft>
                <a:spcPct val="0"/>
              </a:spcAft>
              <a:buFont typeface="Arial" panose="020B0604020202020204" pitchFamily="34" charset="0"/>
              <a:buNone/>
            </a:pPr>
            <a:r>
              <a:rPr lang="tr-TR" altLang="tr-TR" sz="1800" b="1" dirty="0" smtClean="0">
                <a:cs typeface="Arial" panose="020B0604020202020204" pitchFamily="34" charset="0"/>
              </a:rPr>
              <a:t>9-</a:t>
            </a:r>
            <a:r>
              <a:rPr lang="tr-TR" altLang="tr-TR" sz="1800" dirty="0" smtClean="0">
                <a:cs typeface="Arial" panose="020B0604020202020204" pitchFamily="34" charset="0"/>
              </a:rPr>
              <a:t> Kaba arama sonucunda ihbarda belirtilen olası canlıların yerleri belirlenmişse kurtarma operasyonuna geçilir.</a:t>
            </a:r>
          </a:p>
          <a:p>
            <a:pPr marL="0" indent="182563" algn="just" defTabSz="342900" eaLnBrk="0" fontAlgn="base" hangingPunct="0">
              <a:lnSpc>
                <a:spcPts val="2400"/>
              </a:lnSpc>
              <a:spcBef>
                <a:spcPct val="0"/>
              </a:spcBef>
              <a:spcAft>
                <a:spcPct val="0"/>
              </a:spcAft>
              <a:buFont typeface="Arial" panose="020B0604020202020204" pitchFamily="34" charset="0"/>
              <a:buNone/>
            </a:pPr>
            <a:r>
              <a:rPr lang="tr-TR" altLang="tr-TR" sz="1800" b="1" dirty="0" smtClean="0">
                <a:cs typeface="Arial" panose="020B0604020202020204" pitchFamily="34" charset="0"/>
              </a:rPr>
              <a:t>10-</a:t>
            </a:r>
            <a:r>
              <a:rPr lang="tr-TR" altLang="tr-TR" sz="1800" dirty="0" smtClean="0">
                <a:cs typeface="Arial" panose="020B0604020202020204" pitchFamily="34" charset="0"/>
              </a:rPr>
              <a:t> Eğer canlı tespiti yapılamadıysa bir sonraki aşama olan Tam/Detaylı arama gereği sesli aramaya geçilir. Sesli arama da canlı tespit yapılırsa kurtarma operasyonuna geçilir.</a:t>
            </a:r>
            <a:endParaRPr lang="tr-TR" sz="1800" dirty="0" smtClean="0">
              <a:cs typeface="Arial" panose="020B0604020202020204" pitchFamily="34" charset="0"/>
            </a:endParaRPr>
          </a:p>
          <a:p>
            <a:pPr marL="0" indent="182563" algn="just" defTabSz="342900" eaLnBrk="0" fontAlgn="base" hangingPunct="0">
              <a:lnSpc>
                <a:spcPts val="2400"/>
              </a:lnSpc>
              <a:spcBef>
                <a:spcPct val="0"/>
              </a:spcBef>
              <a:spcAft>
                <a:spcPct val="0"/>
              </a:spcAft>
              <a:buFont typeface="Arial" panose="020B0604020202020204" pitchFamily="34" charset="0"/>
              <a:buNone/>
              <a:defRPr/>
            </a:pPr>
            <a:r>
              <a:rPr lang="tr-TR" sz="1800" b="1" dirty="0" smtClean="0">
                <a:cs typeface="Arial" panose="020B0604020202020204" pitchFamily="34" charset="0"/>
              </a:rPr>
              <a:t>11-</a:t>
            </a:r>
            <a:r>
              <a:rPr lang="tr-TR" sz="1800" dirty="0" smtClean="0">
                <a:cs typeface="Arial" panose="020B0604020202020204" pitchFamily="34" charset="0"/>
              </a:rPr>
              <a:t> Sesli arama da sonuç vermediği takdirde teknik aramaya geçilir ( K9,sismik </a:t>
            </a:r>
            <a:r>
              <a:rPr lang="tr-TR" sz="1800" dirty="0" err="1" smtClean="0">
                <a:cs typeface="Arial" panose="020B0604020202020204" pitchFamily="34" charset="0"/>
              </a:rPr>
              <a:t>akustik,search</a:t>
            </a:r>
            <a:r>
              <a:rPr lang="tr-TR" sz="1800" dirty="0" smtClean="0">
                <a:cs typeface="Arial" panose="020B0604020202020204" pitchFamily="34" charset="0"/>
              </a:rPr>
              <a:t> cam )</a:t>
            </a:r>
          </a:p>
          <a:p>
            <a:pPr marL="0" indent="182563" algn="just" defTabSz="342900" eaLnBrk="0" fontAlgn="base" hangingPunct="0">
              <a:lnSpc>
                <a:spcPts val="2400"/>
              </a:lnSpc>
              <a:spcBef>
                <a:spcPct val="0"/>
              </a:spcBef>
              <a:spcAft>
                <a:spcPct val="0"/>
              </a:spcAft>
              <a:buFont typeface="Arial" panose="020B0604020202020204" pitchFamily="34" charset="0"/>
              <a:buNone/>
              <a:defRPr/>
            </a:pPr>
            <a:r>
              <a:rPr lang="tr-TR" sz="1800" b="1" dirty="0" smtClean="0">
                <a:cs typeface="Arial" panose="020B0604020202020204" pitchFamily="34" charset="0"/>
              </a:rPr>
              <a:t>12-</a:t>
            </a:r>
            <a:r>
              <a:rPr lang="tr-TR" sz="1800" dirty="0" smtClean="0">
                <a:cs typeface="Arial" panose="020B0604020202020204" pitchFamily="34" charset="0"/>
              </a:rPr>
              <a:t> Kazazede yer tespitini müteakip alternatifli kurtarma planının ve enkazdan kaçış planının yapılması ve tüm personelin </a:t>
            </a:r>
            <a:r>
              <a:rPr lang="tr-TR" sz="1800" dirty="0" err="1" smtClean="0">
                <a:cs typeface="Arial" panose="020B0604020202020204" pitchFamily="34" charset="0"/>
              </a:rPr>
              <a:t>brife</a:t>
            </a:r>
            <a:r>
              <a:rPr lang="tr-TR" sz="1800" dirty="0" smtClean="0">
                <a:cs typeface="Arial" panose="020B0604020202020204" pitchFamily="34" charset="0"/>
              </a:rPr>
              <a:t> edilmesi</a:t>
            </a:r>
          </a:p>
          <a:p>
            <a:pPr marL="0" indent="182563" algn="just" defTabSz="342900" eaLnBrk="0" fontAlgn="base" hangingPunct="0">
              <a:lnSpc>
                <a:spcPts val="2400"/>
              </a:lnSpc>
              <a:spcBef>
                <a:spcPct val="0"/>
              </a:spcBef>
              <a:spcAft>
                <a:spcPct val="0"/>
              </a:spcAft>
              <a:buFont typeface="Arial" panose="020B0604020202020204" pitchFamily="34" charset="0"/>
              <a:buNone/>
              <a:defRPr/>
            </a:pPr>
            <a:r>
              <a:rPr lang="tr-TR" sz="1800" b="1" dirty="0" smtClean="0">
                <a:cs typeface="Arial" panose="020B0604020202020204" pitchFamily="34" charset="0"/>
              </a:rPr>
              <a:t>13-</a:t>
            </a:r>
            <a:r>
              <a:rPr lang="tr-TR" sz="1800" dirty="0" smtClean="0">
                <a:cs typeface="Arial" panose="020B0604020202020204" pitchFamily="34" charset="0"/>
              </a:rPr>
              <a:t> Öngörülmeyen herhangi bir risk oluştuğunda Tim liderince operasyonlar sonlandırılabilir. ( sivil itaatsizlik/kargaşa durumları, yakınlardaki yapılarda yıkılma patlama  </a:t>
            </a:r>
            <a:r>
              <a:rPr lang="tr-TR" sz="1800" dirty="0" err="1" smtClean="0">
                <a:cs typeface="Arial" panose="020B0604020202020204" pitchFamily="34" charset="0"/>
              </a:rPr>
              <a:t>vs</a:t>
            </a:r>
            <a:r>
              <a:rPr lang="tr-TR" sz="1800" dirty="0" smtClean="0">
                <a:cs typeface="Arial" panose="020B0604020202020204" pitchFamily="34" charset="0"/>
              </a:rPr>
              <a:t> )</a:t>
            </a:r>
          </a:p>
          <a:p>
            <a:pPr marL="0" indent="182563" algn="just" defTabSz="342900" eaLnBrk="0" fontAlgn="base" hangingPunct="0">
              <a:lnSpc>
                <a:spcPts val="2400"/>
              </a:lnSpc>
              <a:spcBef>
                <a:spcPct val="0"/>
              </a:spcBef>
              <a:spcAft>
                <a:spcPct val="0"/>
              </a:spcAft>
              <a:buFont typeface="Arial" panose="020B0604020202020204" pitchFamily="34" charset="0"/>
              <a:buNone/>
              <a:defRPr/>
            </a:pPr>
            <a:r>
              <a:rPr lang="tr-TR" sz="1800" b="1" dirty="0" smtClean="0">
                <a:cs typeface="Arial" panose="020B0604020202020204" pitchFamily="34" charset="0"/>
              </a:rPr>
              <a:t>14-</a:t>
            </a:r>
            <a:r>
              <a:rPr lang="tr-TR" sz="1800" dirty="0" smtClean="0">
                <a:cs typeface="Arial" panose="020B0604020202020204" pitchFamily="34" charset="0"/>
              </a:rPr>
              <a:t> Tüm çalışma aşamaları Tim personeli tarafından Tim Liderine, Tim Lideri tarafından grup Liderine , Grup liderinde Ekip Liderine Ekip Liderinden OSOCC a bildirilir.</a:t>
            </a:r>
          </a:p>
          <a:p>
            <a:pPr>
              <a:lnSpc>
                <a:spcPts val="2400"/>
              </a:lnSpc>
            </a:pPr>
            <a:endParaRPr lang="tr-TR" sz="1800" dirty="0"/>
          </a:p>
        </p:txBody>
      </p:sp>
    </p:spTree>
    <p:extLst>
      <p:ext uri="{BB962C8B-B14F-4D97-AF65-F5344CB8AC3E}">
        <p14:creationId xmlns:p14="http://schemas.microsoft.com/office/powerpoint/2010/main" val="11675187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29</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graphicFrame>
        <p:nvGraphicFramePr>
          <p:cNvPr id="8" name="Object 5"/>
          <p:cNvGraphicFramePr>
            <a:graphicFrameLocks noChangeAspect="1"/>
          </p:cNvGraphicFramePr>
          <p:nvPr>
            <p:extLst>
              <p:ext uri="{D42A27DB-BD31-4B8C-83A1-F6EECF244321}">
                <p14:modId xmlns:p14="http://schemas.microsoft.com/office/powerpoint/2010/main" val="4046938778"/>
              </p:ext>
            </p:extLst>
          </p:nvPr>
        </p:nvGraphicFramePr>
        <p:xfrm>
          <a:off x="2470216" y="1702848"/>
          <a:ext cx="7086805" cy="4606367"/>
        </p:xfrm>
        <a:graphic>
          <a:graphicData uri="http://schemas.openxmlformats.org/presentationml/2006/ole">
            <mc:AlternateContent xmlns:mc="http://schemas.openxmlformats.org/markup-compatibility/2006">
              <mc:Choice xmlns:v="urn:schemas-microsoft-com:vml" Requires="v">
                <p:oleObj spid="_x0000_s2051" name="Slayt" r:id="rId4" imgW="2932221" imgH="2199142" progId="PowerPoint.Slide.12">
                  <p:embed/>
                </p:oleObj>
              </mc:Choice>
              <mc:Fallback>
                <p:oleObj name="Slayt" r:id="rId4" imgW="2932221" imgH="2199142" progId="PowerPoint.Slide.12">
                  <p:embed/>
                  <p:pic>
                    <p:nvPicPr>
                      <p:cNvPr id="0" name=""/>
                      <p:cNvPicPr>
                        <a:picLocks noChangeAspect="1" noChangeArrowheads="1"/>
                      </p:cNvPicPr>
                      <p:nvPr/>
                    </p:nvPicPr>
                    <p:blipFill>
                      <a:blip r:embed="rId5"/>
                      <a:srcRect/>
                      <a:stretch>
                        <a:fillRect/>
                      </a:stretch>
                    </p:blipFill>
                    <p:spPr bwMode="auto">
                      <a:xfrm>
                        <a:off x="2470216" y="1702848"/>
                        <a:ext cx="7086805" cy="460636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4229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30</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grpSp>
        <p:nvGrpSpPr>
          <p:cNvPr id="8" name="Grup 7"/>
          <p:cNvGrpSpPr/>
          <p:nvPr/>
        </p:nvGrpSpPr>
        <p:grpSpPr>
          <a:xfrm>
            <a:off x="1859230" y="2704020"/>
            <a:ext cx="7713137" cy="3166819"/>
            <a:chOff x="631769" y="1268498"/>
            <a:chExt cx="5409947" cy="1980000"/>
          </a:xfrm>
        </p:grpSpPr>
        <p:grpSp>
          <p:nvGrpSpPr>
            <p:cNvPr id="11" name="Grup 10"/>
            <p:cNvGrpSpPr/>
            <p:nvPr/>
          </p:nvGrpSpPr>
          <p:grpSpPr>
            <a:xfrm>
              <a:off x="631769" y="1268498"/>
              <a:ext cx="5409947" cy="1980000"/>
              <a:chOff x="631769" y="1268498"/>
              <a:chExt cx="5409947" cy="1980000"/>
            </a:xfrm>
          </p:grpSpPr>
          <p:sp>
            <p:nvSpPr>
              <p:cNvPr id="13" name="Dikdörtgen 12"/>
              <p:cNvSpPr/>
              <p:nvPr/>
            </p:nvSpPr>
            <p:spPr>
              <a:xfrm>
                <a:off x="631769" y="1268498"/>
                <a:ext cx="2700000" cy="1980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lnSpc>
                    <a:spcPct val="150000"/>
                  </a:lnSpc>
                </a:pPr>
                <a:r>
                  <a:rPr lang="tr-TR" sz="1600" b="1" dirty="0" smtClean="0">
                    <a:solidFill>
                      <a:schemeClr val="tx1"/>
                    </a:solidFill>
                  </a:rPr>
                  <a:t>Alanda/yapıda yaşayan </a:t>
                </a:r>
                <a:r>
                  <a:rPr lang="tr-TR" sz="1600" b="1" dirty="0">
                    <a:solidFill>
                      <a:schemeClr val="tx1"/>
                    </a:solidFill>
                  </a:rPr>
                  <a:t>veya Ölen afetzede bulunmadığını </a:t>
                </a:r>
                <a:r>
                  <a:rPr lang="tr-TR" sz="1600" b="1" dirty="0" smtClean="0">
                    <a:solidFill>
                      <a:schemeClr val="tx1"/>
                    </a:solidFill>
                  </a:rPr>
                  <a:t>belirten ASR </a:t>
                </a:r>
                <a:r>
                  <a:rPr lang="tr-TR" sz="1600" b="1" dirty="0">
                    <a:solidFill>
                      <a:schemeClr val="tx1"/>
                    </a:solidFill>
                  </a:rPr>
                  <a:t>Seviye 5 arama tamamlanmasına </a:t>
                </a:r>
                <a:r>
                  <a:rPr lang="tr-TR" sz="1600" b="1" dirty="0" smtClean="0">
                    <a:solidFill>
                      <a:schemeClr val="tx1"/>
                    </a:solidFill>
                  </a:rPr>
                  <a:t>eşdeğerdir.</a:t>
                </a:r>
                <a:endParaRPr lang="tr-TR" sz="1600" b="1" dirty="0">
                  <a:solidFill>
                    <a:schemeClr val="tx1"/>
                  </a:solidFill>
                </a:endParaRPr>
              </a:p>
            </p:txBody>
          </p:sp>
          <p:sp>
            <p:nvSpPr>
              <p:cNvPr id="14" name="Dikdörtgen 13"/>
              <p:cNvSpPr/>
              <p:nvPr/>
            </p:nvSpPr>
            <p:spPr>
              <a:xfrm>
                <a:off x="3341716" y="1268498"/>
                <a:ext cx="2700000" cy="19800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grpSp>
        <p:pic>
          <p:nvPicPr>
            <p:cNvPr id="12" name="Picture 3" descr="D:\AFAD Slayt\ccc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328" y="1336160"/>
              <a:ext cx="1882775" cy="184467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Metin kutusu 14"/>
          <p:cNvSpPr txBox="1"/>
          <p:nvPr/>
        </p:nvSpPr>
        <p:spPr>
          <a:xfrm>
            <a:off x="612428" y="1697011"/>
            <a:ext cx="7154844" cy="438582"/>
          </a:xfrm>
          <a:prstGeom prst="rect">
            <a:avLst/>
          </a:prstGeom>
          <a:noFill/>
        </p:spPr>
        <p:txBody>
          <a:bodyPr wrap="none" lIns="68580" tIns="34290" rIns="68580" bIns="34290" rtlCol="0">
            <a:spAutoFit/>
          </a:bodyPr>
          <a:lstStyle/>
          <a:p>
            <a:r>
              <a:rPr lang="tr-TR" sz="2400" b="1" dirty="0" smtClean="0">
                <a:latin typeface="Verdana" panose="020B0604030504040204" pitchFamily="34" charset="0"/>
                <a:ea typeface="Verdana" panose="020B0604030504040204" pitchFamily="34" charset="0"/>
              </a:rPr>
              <a:t>HIZLI TEMİZ ALAN İŞARETLEMESİ(RCM)</a:t>
            </a:r>
          </a:p>
        </p:txBody>
      </p:sp>
    </p:spTree>
    <p:extLst>
      <p:ext uri="{BB962C8B-B14F-4D97-AF65-F5344CB8AC3E}">
        <p14:creationId xmlns:p14="http://schemas.microsoft.com/office/powerpoint/2010/main" val="17944078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31</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grpSp>
        <p:nvGrpSpPr>
          <p:cNvPr id="8" name="Grup 7"/>
          <p:cNvGrpSpPr/>
          <p:nvPr/>
        </p:nvGrpSpPr>
        <p:grpSpPr>
          <a:xfrm>
            <a:off x="2001795" y="2192371"/>
            <a:ext cx="7588347" cy="3145748"/>
            <a:chOff x="941187" y="1375631"/>
            <a:chExt cx="7032566" cy="2573866"/>
          </a:xfrm>
        </p:grpSpPr>
        <p:sp>
          <p:nvSpPr>
            <p:cNvPr id="11" name="Dikdörtgen 10"/>
            <p:cNvSpPr/>
            <p:nvPr/>
          </p:nvSpPr>
          <p:spPr>
            <a:xfrm>
              <a:off x="941187" y="1375631"/>
              <a:ext cx="3509818" cy="257386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lnSpc>
                  <a:spcPct val="150000"/>
                </a:lnSpc>
              </a:pPr>
              <a:r>
                <a:rPr lang="tr-TR" sz="1600" b="1" dirty="0" smtClean="0">
                  <a:solidFill>
                    <a:schemeClr val="tx1"/>
                  </a:solidFill>
                </a:rPr>
                <a:t>Aynı seviyede kapsamlı aramanın tamamlandığını fakat yalnızca ölen afetzedelerin mevcut olduğunu belirtmektedir.</a:t>
              </a:r>
              <a:endParaRPr lang="tr-TR" sz="1600" b="1" dirty="0">
                <a:solidFill>
                  <a:schemeClr val="tx1"/>
                </a:solidFill>
              </a:endParaRPr>
            </a:p>
          </p:txBody>
        </p:sp>
        <p:sp>
          <p:nvSpPr>
            <p:cNvPr id="12" name="Dikdörtgen 11"/>
            <p:cNvSpPr/>
            <p:nvPr/>
          </p:nvSpPr>
          <p:spPr>
            <a:xfrm>
              <a:off x="4463935" y="1375631"/>
              <a:ext cx="3509818" cy="257386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a:p>
          </p:txBody>
        </p:sp>
        <p:pic>
          <p:nvPicPr>
            <p:cNvPr id="13" name="Picture 2" descr="D:\AFAD Slayt\dd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157" y="1591009"/>
              <a:ext cx="2187373" cy="21431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48616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32</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829610" y="2148725"/>
            <a:ext cx="11011160" cy="38262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66700" algn="just">
              <a:buClr>
                <a:schemeClr val="accent5"/>
              </a:buClr>
              <a:buFont typeface="Wingdings" panose="05000000000000000000" pitchFamily="2" charset="2"/>
              <a:buChar char="Ø"/>
              <a:defRPr/>
            </a:pPr>
            <a:r>
              <a:rPr lang="tr-TR" sz="1800" dirty="0" smtClean="0">
                <a:solidFill>
                  <a:srgbClr val="000000"/>
                </a:solidFill>
                <a:ea typeface="Times New Roman" pitchFamily="18" charset="0"/>
              </a:rPr>
              <a:t>Bina içi </a:t>
            </a:r>
            <a:r>
              <a:rPr lang="tr-TR" sz="1800" dirty="0" err="1" smtClean="0">
                <a:solidFill>
                  <a:srgbClr val="000000"/>
                </a:solidFill>
                <a:ea typeface="Times New Roman" pitchFamily="18" charset="0"/>
              </a:rPr>
              <a:t>sektörlemede</a:t>
            </a:r>
            <a:r>
              <a:rPr lang="tr-TR" sz="1800" dirty="0" smtClean="0">
                <a:solidFill>
                  <a:srgbClr val="000000"/>
                </a:solidFill>
                <a:ea typeface="Times New Roman" pitchFamily="18" charset="0"/>
              </a:rPr>
              <a:t> ,  kat çeyrek parçalara bölünür.</a:t>
            </a:r>
          </a:p>
          <a:p>
            <a:pPr marL="0" indent="266700" algn="just">
              <a:buClr>
                <a:schemeClr val="accent5"/>
              </a:buClr>
              <a:buFont typeface="Wingdings" panose="05000000000000000000" pitchFamily="2" charset="2"/>
              <a:buChar char="Ø"/>
              <a:defRPr/>
            </a:pPr>
            <a:endParaRPr lang="tr-TR" sz="1800" dirty="0" smtClean="0">
              <a:ea typeface="Times New Roman" pitchFamily="18" charset="0"/>
            </a:endParaRPr>
          </a:p>
          <a:p>
            <a:pPr marL="0" indent="266700" algn="just">
              <a:buClr>
                <a:schemeClr val="accent5"/>
              </a:buClr>
              <a:buFont typeface="Wingdings" panose="05000000000000000000" pitchFamily="2" charset="2"/>
              <a:buChar char="Ø"/>
              <a:defRPr/>
            </a:pPr>
            <a:r>
              <a:rPr lang="tr-TR" sz="1800" dirty="0" smtClean="0">
                <a:solidFill>
                  <a:srgbClr val="000000"/>
                </a:solidFill>
                <a:ea typeface="Times New Roman" pitchFamily="18" charset="0"/>
              </a:rPr>
              <a:t>Çeyrekler alfabetik olarak saat yönünde ön cepheden başlayarak isimlendirilir.</a:t>
            </a:r>
          </a:p>
          <a:p>
            <a:pPr marL="0" indent="266700" algn="just">
              <a:buClr>
                <a:schemeClr val="accent5"/>
              </a:buClr>
              <a:buFont typeface="Wingdings" panose="05000000000000000000" pitchFamily="2" charset="2"/>
              <a:buChar char="Ø"/>
              <a:defRPr/>
            </a:pPr>
            <a:endParaRPr lang="tr-TR" sz="1800" dirty="0" smtClean="0">
              <a:ea typeface="Times New Roman" pitchFamily="18" charset="0"/>
            </a:endParaRPr>
          </a:p>
          <a:p>
            <a:pPr marL="0" indent="266700" algn="just">
              <a:buClr>
                <a:schemeClr val="accent5"/>
              </a:buClr>
              <a:buFont typeface="Wingdings" panose="05000000000000000000" pitchFamily="2" charset="2"/>
              <a:buChar char="Ø"/>
              <a:defRPr/>
            </a:pPr>
            <a:r>
              <a:rPr lang="tr-TR" sz="1800" dirty="0" smtClean="0">
                <a:solidFill>
                  <a:srgbClr val="000000"/>
                </a:solidFill>
                <a:ea typeface="Times New Roman" pitchFamily="18" charset="0"/>
              </a:rPr>
              <a:t>E Sektörü ise binaların orta kısmında yer alan lobi, asansör yada merdiven boşluklarını  </a:t>
            </a:r>
            <a:r>
              <a:rPr lang="tr-TR" sz="1800" dirty="0" err="1" smtClean="0">
                <a:solidFill>
                  <a:srgbClr val="000000"/>
                </a:solidFill>
                <a:ea typeface="Times New Roman" pitchFamily="18" charset="0"/>
              </a:rPr>
              <a:t>sektörlemek</a:t>
            </a:r>
            <a:r>
              <a:rPr lang="tr-TR" sz="1800" dirty="0" smtClean="0">
                <a:solidFill>
                  <a:srgbClr val="000000"/>
                </a:solidFill>
                <a:ea typeface="Times New Roman" pitchFamily="18" charset="0"/>
              </a:rPr>
              <a:t> için kullanılır.</a:t>
            </a:r>
            <a:endParaRPr lang="tr-TR" sz="1800" dirty="0" smtClean="0"/>
          </a:p>
          <a:p>
            <a:pPr algn="just"/>
            <a:endParaRPr lang="tr-TR" sz="1800" dirty="0"/>
          </a:p>
        </p:txBody>
      </p:sp>
      <p:sp>
        <p:nvSpPr>
          <p:cNvPr id="11" name="Metin kutusu 10"/>
          <p:cNvSpPr txBox="1"/>
          <p:nvPr/>
        </p:nvSpPr>
        <p:spPr>
          <a:xfrm>
            <a:off x="686569" y="1573709"/>
            <a:ext cx="3399007" cy="377026"/>
          </a:xfrm>
          <a:prstGeom prst="rect">
            <a:avLst/>
          </a:prstGeom>
          <a:noFill/>
        </p:spPr>
        <p:txBody>
          <a:bodyPr wrap="none" lIns="68580" tIns="34290" rIns="68580" bIns="34290" rtlCol="0">
            <a:spAutoFit/>
          </a:bodyPr>
          <a:lstStyle/>
          <a:p>
            <a:r>
              <a:rPr lang="tr-T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YAPI İÇİ SEKTÖRLEME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117" y="4012574"/>
            <a:ext cx="3389537" cy="24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23866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33</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Metin kutusu 7"/>
          <p:cNvSpPr txBox="1"/>
          <p:nvPr/>
        </p:nvSpPr>
        <p:spPr>
          <a:xfrm>
            <a:off x="712784" y="1612688"/>
            <a:ext cx="3320461" cy="377026"/>
          </a:xfrm>
          <a:prstGeom prst="rect">
            <a:avLst/>
          </a:prstGeom>
          <a:noFill/>
        </p:spPr>
        <p:txBody>
          <a:bodyPr wrap="none" lIns="68580" tIns="34290" rIns="68580" bIns="34290" rtlCol="0">
            <a:spAutoFit/>
          </a:bodyPr>
          <a:lstStyle/>
          <a:p>
            <a:r>
              <a:rPr lang="tr-T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ALAN TANIMLANMASI</a:t>
            </a:r>
          </a:p>
        </p:txBody>
      </p:sp>
      <p:sp>
        <p:nvSpPr>
          <p:cNvPr id="11" name="Dikdörtgen 10"/>
          <p:cNvSpPr/>
          <p:nvPr/>
        </p:nvSpPr>
        <p:spPr>
          <a:xfrm>
            <a:off x="1017583" y="2061751"/>
            <a:ext cx="10441249" cy="1323439"/>
          </a:xfrm>
          <a:prstGeom prst="rect">
            <a:avLst/>
          </a:prstGeom>
        </p:spPr>
        <p:txBody>
          <a:bodyPr wrap="square">
            <a:spAutoFit/>
          </a:bodyPr>
          <a:lstStyle/>
          <a:p>
            <a:pPr indent="357188" algn="just">
              <a:lnSpc>
                <a:spcPct val="200000"/>
              </a:lnSpc>
            </a:pPr>
            <a:r>
              <a:rPr lang="tr-TR" sz="2000" dirty="0" smtClean="0"/>
              <a:t>Erişimi </a:t>
            </a:r>
            <a:r>
              <a:rPr lang="tr-TR" sz="2000" dirty="0"/>
              <a:t>kısıtlamak ve tehlikeler konusunda uyarmak amacıyla </a:t>
            </a:r>
            <a:r>
              <a:rPr lang="tr-TR" sz="2000" dirty="0" err="1" smtClean="0"/>
              <a:t>operasyonel</a:t>
            </a:r>
            <a:r>
              <a:rPr lang="tr-TR" sz="2000" dirty="0" smtClean="0"/>
              <a:t> </a:t>
            </a:r>
            <a:r>
              <a:rPr lang="tr-TR" sz="2000" dirty="0"/>
              <a:t>çalışma </a:t>
            </a:r>
            <a:r>
              <a:rPr lang="tr-TR" sz="2000" dirty="0" smtClean="0"/>
              <a:t>alanlarının </a:t>
            </a:r>
            <a:r>
              <a:rPr lang="tr-TR" sz="2000" dirty="0"/>
              <a:t>yanı sıra tehlikeli </a:t>
            </a:r>
            <a:r>
              <a:rPr lang="tr-TR" sz="2000" dirty="0" smtClean="0"/>
              <a:t>bölgelerin tanımlanması </a:t>
            </a:r>
            <a:r>
              <a:rPr lang="tr-TR" sz="2000" dirty="0"/>
              <a:t>için </a:t>
            </a:r>
            <a:r>
              <a:rPr lang="tr-TR" sz="2000" dirty="0" smtClean="0"/>
              <a:t>kullanılmaktadır.</a:t>
            </a:r>
            <a:endParaRPr lang="tr-TR" sz="2000" dirty="0"/>
          </a:p>
        </p:txBody>
      </p:sp>
      <p:pic>
        <p:nvPicPr>
          <p:cNvPr id="12"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89" y="3215767"/>
            <a:ext cx="4687329" cy="303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524" y="3431157"/>
            <a:ext cx="3917303" cy="281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8380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34</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412" y="2280973"/>
            <a:ext cx="9791437" cy="4042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497099" y="1609055"/>
            <a:ext cx="4758354" cy="438582"/>
          </a:xfrm>
          <a:prstGeom prst="rect">
            <a:avLst/>
          </a:prstGeom>
          <a:noFill/>
        </p:spPr>
        <p:txBody>
          <a:bodyPr wrap="none" lIns="68580" tIns="34290" rIns="68580" bIns="34290" rtlCol="0">
            <a:spAutoFit/>
          </a:bodyPr>
          <a:lstStyle/>
          <a:p>
            <a:r>
              <a:rPr lang="tr-TR" sz="24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İNSARAG SİNYAL SİSTEMİ</a:t>
            </a:r>
          </a:p>
        </p:txBody>
      </p:sp>
    </p:spTree>
    <p:extLst>
      <p:ext uri="{BB962C8B-B14F-4D97-AF65-F5344CB8AC3E}">
        <p14:creationId xmlns:p14="http://schemas.microsoft.com/office/powerpoint/2010/main" val="3223363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02243" y="2731787"/>
            <a:ext cx="10515600" cy="513921"/>
          </a:xfrm>
        </p:spPr>
        <p:txBody>
          <a:bodyPr>
            <a:noAutofit/>
          </a:bodyPr>
          <a:lstStyle/>
          <a:p>
            <a:pPr marL="0" indent="0">
              <a:buNone/>
            </a:pPr>
            <a:r>
              <a:rPr lang="tr-TR" sz="4000" b="1" dirty="0">
                <a:ln w="9525">
                  <a:solidFill>
                    <a:schemeClr val="tx1">
                      <a:lumMod val="95000"/>
                      <a:lumOff val="5000"/>
                    </a:schemeClr>
                  </a:solidFill>
                  <a:prstDash val="solid"/>
                </a:ln>
                <a:solidFill>
                  <a:schemeClr val="accent5"/>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TEŞEKKÜR EDİYORUZ.</a:t>
            </a:r>
          </a:p>
          <a:p>
            <a:endParaRPr lang="tr-TR" sz="4000" b="1" dirty="0">
              <a:ln w="9525">
                <a:solidFill>
                  <a:schemeClr val="tx1">
                    <a:lumMod val="95000"/>
                    <a:lumOff val="5000"/>
                  </a:schemeClr>
                </a:solidFill>
                <a:prstDash val="solid"/>
              </a:ln>
              <a:solidFill>
                <a:schemeClr val="accent4"/>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40478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3</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Dikdörtgen 7"/>
          <p:cNvSpPr/>
          <p:nvPr/>
        </p:nvSpPr>
        <p:spPr>
          <a:xfrm>
            <a:off x="620667" y="1828346"/>
            <a:ext cx="10742560" cy="3477875"/>
          </a:xfrm>
          <a:prstGeom prst="rect">
            <a:avLst/>
          </a:prstGeom>
        </p:spPr>
        <p:txBody>
          <a:bodyPr wrap="square">
            <a:spAutoFit/>
          </a:bodyPr>
          <a:lstStyle/>
          <a:p>
            <a:pPr indent="182563" algn="just" defTabSz="342900" eaLnBrk="0" fontAlgn="base" hangingPunct="0">
              <a:lnSpc>
                <a:spcPts val="2400"/>
              </a:lnSpc>
              <a:spcBef>
                <a:spcPct val="0"/>
              </a:spcBef>
              <a:spcAft>
                <a:spcPct val="0"/>
              </a:spcAft>
              <a:defRPr/>
            </a:pPr>
            <a:r>
              <a:rPr lang="tr-TR" b="1" dirty="0">
                <a:cs typeface="Arial" panose="020B0604020202020204" pitchFamily="34" charset="0"/>
              </a:rPr>
              <a:t>15-</a:t>
            </a:r>
            <a:r>
              <a:rPr lang="tr-TR" dirty="0">
                <a:cs typeface="Arial" panose="020B0604020202020204" pitchFamily="34" charset="0"/>
              </a:rPr>
              <a:t> Kurtarma çalışmaları esnasında Tim’in  ihtiyaçları ( yakıt</a:t>
            </a:r>
            <a:r>
              <a:rPr lang="tr-TR" dirty="0" smtClean="0">
                <a:cs typeface="Arial" panose="020B0604020202020204" pitchFamily="34" charset="0"/>
              </a:rPr>
              <a:t>, su</a:t>
            </a:r>
            <a:r>
              <a:rPr lang="tr-TR" dirty="0">
                <a:cs typeface="Arial" panose="020B0604020202020204" pitchFamily="34" charset="0"/>
              </a:rPr>
              <a:t>, yedek müdahale ekipmanı </a:t>
            </a:r>
            <a:r>
              <a:rPr lang="tr-TR" dirty="0" smtClean="0">
                <a:cs typeface="Arial" panose="020B0604020202020204" pitchFamily="34" charset="0"/>
              </a:rPr>
              <a:t>vs. </a:t>
            </a:r>
            <a:r>
              <a:rPr lang="tr-TR" dirty="0">
                <a:cs typeface="Arial" panose="020B0604020202020204" pitchFamily="34" charset="0"/>
              </a:rPr>
              <a:t>) Grup </a:t>
            </a:r>
            <a:r>
              <a:rPr lang="tr-TR" dirty="0" smtClean="0">
                <a:cs typeface="Arial" panose="020B0604020202020204" pitchFamily="34" charset="0"/>
              </a:rPr>
              <a:t>Lideri, ekip lideri</a:t>
            </a:r>
            <a:r>
              <a:rPr lang="tr-TR" dirty="0">
                <a:cs typeface="Arial" panose="020B0604020202020204" pitchFamily="34" charset="0"/>
              </a:rPr>
              <a:t>, </a:t>
            </a:r>
            <a:r>
              <a:rPr lang="tr-TR" dirty="0" smtClean="0">
                <a:cs typeface="Arial" panose="020B0604020202020204" pitchFamily="34" charset="0"/>
              </a:rPr>
              <a:t>OSOCC/LEMA  </a:t>
            </a:r>
            <a:r>
              <a:rPr lang="tr-TR" dirty="0">
                <a:cs typeface="Arial" panose="020B0604020202020204" pitchFamily="34" charset="0"/>
              </a:rPr>
              <a:t>yoluyla bildirilir.  Ekip lideri kararı doğrultusunda diğer ekiplerden de destek yada ihtiyaç temini </a:t>
            </a:r>
            <a:r>
              <a:rPr lang="tr-TR" dirty="0" smtClean="0">
                <a:cs typeface="Arial" panose="020B0604020202020204" pitchFamily="34" charset="0"/>
              </a:rPr>
              <a:t>yapılabilir</a:t>
            </a:r>
            <a:r>
              <a:rPr lang="tr-TR" dirty="0">
                <a:cs typeface="Arial" panose="020B0604020202020204" pitchFamily="34" charset="0"/>
              </a:rPr>
              <a:t>.</a:t>
            </a:r>
          </a:p>
          <a:p>
            <a:pPr indent="182563" algn="just" defTabSz="342900" eaLnBrk="0" fontAlgn="base" hangingPunct="0">
              <a:lnSpc>
                <a:spcPts val="2400"/>
              </a:lnSpc>
              <a:spcBef>
                <a:spcPct val="0"/>
              </a:spcBef>
              <a:spcAft>
                <a:spcPct val="0"/>
              </a:spcAft>
              <a:defRPr/>
            </a:pPr>
            <a:r>
              <a:rPr lang="tr-TR" b="1" dirty="0">
                <a:cs typeface="Arial" panose="020B0604020202020204" pitchFamily="34" charset="0"/>
              </a:rPr>
              <a:t>16-</a:t>
            </a:r>
            <a:r>
              <a:rPr lang="tr-TR" dirty="0">
                <a:cs typeface="Arial" panose="020B0604020202020204" pitchFamily="34" charset="0"/>
              </a:rPr>
              <a:t> Kazazedeye gerekli ilk yardımın medikal ekip yardımıyla yapılması(LEMA dan alınan ülke </a:t>
            </a:r>
            <a:r>
              <a:rPr lang="tr-TR" dirty="0" smtClean="0">
                <a:cs typeface="Arial" panose="020B0604020202020204" pitchFamily="34" charset="0"/>
              </a:rPr>
              <a:t>prosedürleri doğrultusunda </a:t>
            </a:r>
            <a:r>
              <a:rPr lang="tr-TR" dirty="0">
                <a:cs typeface="Arial" panose="020B0604020202020204" pitchFamily="34" charset="0"/>
              </a:rPr>
              <a:t>)</a:t>
            </a:r>
          </a:p>
          <a:p>
            <a:pPr indent="182563" algn="just" defTabSz="342900" eaLnBrk="0" fontAlgn="base" hangingPunct="0">
              <a:lnSpc>
                <a:spcPts val="2400"/>
              </a:lnSpc>
              <a:spcBef>
                <a:spcPct val="0"/>
              </a:spcBef>
              <a:spcAft>
                <a:spcPct val="0"/>
              </a:spcAft>
              <a:defRPr/>
            </a:pPr>
            <a:r>
              <a:rPr lang="tr-TR" b="1" dirty="0">
                <a:cs typeface="Arial" panose="020B0604020202020204" pitchFamily="34" charset="0"/>
              </a:rPr>
              <a:t>17-</a:t>
            </a:r>
            <a:r>
              <a:rPr lang="tr-TR" dirty="0">
                <a:cs typeface="Arial" panose="020B0604020202020204" pitchFamily="34" charset="0"/>
              </a:rPr>
              <a:t> Kazazedenin çıkarılması ve yerel yetkililere/ilgililere teslimi ( Yerel prosedürler gereği )</a:t>
            </a:r>
          </a:p>
          <a:p>
            <a:pPr indent="182563" algn="just" defTabSz="342900" eaLnBrk="0" fontAlgn="base" hangingPunct="0">
              <a:lnSpc>
                <a:spcPts val="2400"/>
              </a:lnSpc>
              <a:spcBef>
                <a:spcPct val="0"/>
              </a:spcBef>
              <a:spcAft>
                <a:spcPct val="0"/>
              </a:spcAft>
              <a:defRPr/>
            </a:pPr>
            <a:r>
              <a:rPr lang="tr-TR" b="1" dirty="0">
                <a:cs typeface="Arial" panose="020B0604020202020204" pitchFamily="34" charset="0"/>
              </a:rPr>
              <a:t>18-</a:t>
            </a:r>
            <a:r>
              <a:rPr lang="tr-TR" dirty="0">
                <a:cs typeface="Arial" panose="020B0604020202020204" pitchFamily="34" charset="0"/>
              </a:rPr>
              <a:t> Kazazede çıkarma formunun düzenlenmesi ( OSOCC teslim edilecek )</a:t>
            </a:r>
          </a:p>
          <a:p>
            <a:pPr indent="182563" algn="just" defTabSz="342900" eaLnBrk="0" fontAlgn="base" hangingPunct="0">
              <a:lnSpc>
                <a:spcPts val="2400"/>
              </a:lnSpc>
              <a:spcBef>
                <a:spcPct val="0"/>
              </a:spcBef>
              <a:spcAft>
                <a:spcPct val="0"/>
              </a:spcAft>
              <a:defRPr/>
            </a:pPr>
            <a:r>
              <a:rPr lang="tr-TR" b="1" dirty="0">
                <a:cs typeface="Arial" panose="020B0604020202020204" pitchFamily="34" charset="0"/>
              </a:rPr>
              <a:t>19-</a:t>
            </a:r>
            <a:r>
              <a:rPr lang="tr-TR" dirty="0">
                <a:cs typeface="Arial" panose="020B0604020202020204" pitchFamily="34" charset="0"/>
              </a:rPr>
              <a:t> Çalışma sonunda çalışma alanı formunun doldurulması ve Ekip lideri vasıtasıyla </a:t>
            </a:r>
            <a:r>
              <a:rPr lang="tr-TR" dirty="0" err="1" smtClean="0">
                <a:cs typeface="Arial" panose="020B0604020202020204" pitchFamily="34" charset="0"/>
              </a:rPr>
              <a:t>OSOCC’a</a:t>
            </a:r>
            <a:r>
              <a:rPr lang="tr-TR" dirty="0" smtClean="0">
                <a:cs typeface="Arial" panose="020B0604020202020204" pitchFamily="34" charset="0"/>
              </a:rPr>
              <a:t> </a:t>
            </a:r>
            <a:r>
              <a:rPr lang="tr-TR" dirty="0">
                <a:cs typeface="Arial" panose="020B0604020202020204" pitchFamily="34" charset="0"/>
              </a:rPr>
              <a:t>teslimi</a:t>
            </a:r>
          </a:p>
          <a:p>
            <a:pPr indent="182563" algn="just" defTabSz="342900" eaLnBrk="0" fontAlgn="base" hangingPunct="0">
              <a:lnSpc>
                <a:spcPts val="2400"/>
              </a:lnSpc>
              <a:spcBef>
                <a:spcPct val="0"/>
              </a:spcBef>
              <a:spcAft>
                <a:spcPct val="0"/>
              </a:spcAft>
              <a:defRPr/>
            </a:pPr>
            <a:r>
              <a:rPr lang="tr-TR" b="1" dirty="0">
                <a:cs typeface="Arial" panose="020B0604020202020204" pitchFamily="34" charset="0"/>
              </a:rPr>
              <a:t>20-</a:t>
            </a:r>
            <a:r>
              <a:rPr lang="tr-TR" dirty="0">
                <a:cs typeface="Arial" panose="020B0604020202020204" pitchFamily="34" charset="0"/>
              </a:rPr>
              <a:t> Enkazda başka olası canlı arama ve değerlendirmesi yapılır. Canlı olasılığı yoksa işaretleme yapılır malzemeler </a:t>
            </a:r>
            <a:r>
              <a:rPr lang="tr-TR" dirty="0" smtClean="0">
                <a:cs typeface="Arial" panose="020B0604020202020204" pitchFamily="34" charset="0"/>
              </a:rPr>
              <a:t>toplanarak </a:t>
            </a:r>
            <a:r>
              <a:rPr lang="tr-TR" dirty="0">
                <a:cs typeface="Arial" panose="020B0604020202020204" pitchFamily="34" charset="0"/>
              </a:rPr>
              <a:t>alandan </a:t>
            </a:r>
            <a:r>
              <a:rPr lang="tr-TR" dirty="0" err="1">
                <a:cs typeface="Arial" panose="020B0604020202020204" pitchFamily="34" charset="0"/>
              </a:rPr>
              <a:t>ayrılınır</a:t>
            </a:r>
            <a:r>
              <a:rPr lang="tr-TR" dirty="0">
                <a:cs typeface="Arial" panose="020B0604020202020204" pitchFamily="34" charset="0"/>
              </a:rPr>
              <a:t>.</a:t>
            </a:r>
          </a:p>
          <a:p>
            <a:pPr indent="182563" algn="just" defTabSz="342900" eaLnBrk="0" fontAlgn="base" hangingPunct="0">
              <a:lnSpc>
                <a:spcPts val="2400"/>
              </a:lnSpc>
              <a:spcBef>
                <a:spcPct val="0"/>
              </a:spcBef>
              <a:spcAft>
                <a:spcPct val="0"/>
              </a:spcAft>
              <a:defRPr/>
            </a:pPr>
            <a:r>
              <a:rPr lang="tr-TR" b="1" dirty="0">
                <a:cs typeface="Arial" panose="020B0604020202020204" pitchFamily="34" charset="0"/>
              </a:rPr>
              <a:t>21</a:t>
            </a:r>
            <a:r>
              <a:rPr lang="tr-TR" dirty="0">
                <a:cs typeface="Arial" panose="020B0604020202020204" pitchFamily="34" charset="0"/>
              </a:rPr>
              <a:t>- Çalışma sonucu Ekip liderine bildirilir. Talimatı gereği bir sonraki çalışma alanına veya kamp alanına dönülür.</a:t>
            </a:r>
          </a:p>
        </p:txBody>
      </p:sp>
    </p:spTree>
    <p:extLst>
      <p:ext uri="{BB962C8B-B14F-4D97-AF65-F5344CB8AC3E}">
        <p14:creationId xmlns:p14="http://schemas.microsoft.com/office/powerpoint/2010/main" val="23568097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4</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974893" y="2003228"/>
            <a:ext cx="10388334" cy="393205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57188" algn="just" defTabSz="342900" fontAlgn="base">
              <a:lnSpc>
                <a:spcPct val="150000"/>
              </a:lnSpc>
              <a:spcBef>
                <a:spcPct val="50000"/>
              </a:spcBef>
              <a:spcAft>
                <a:spcPct val="0"/>
              </a:spcAft>
              <a:buFont typeface="Arial" panose="020B0604020202020204" pitchFamily="34" charset="0"/>
              <a:buNone/>
              <a:defRPr/>
            </a:pPr>
            <a:r>
              <a:rPr lang="tr-TR" altLang="tr-TR" sz="1800" dirty="0" smtClean="0">
                <a:cs typeface="Times New Roman" panose="02020603050405020304" pitchFamily="18" charset="0"/>
              </a:rPr>
              <a:t>Enkaz içerisinde kazazede arama ve bulmada bazı kurallar vardır. Yaralının yerinin belirlenmesi yaralının kurtarılabilmesi için şarttır. Mesken ve işyerlerinde binaların, yıkılış şekline ve tipine göre canlı kalınabilecek bölgeler ve yerler belirlenerek, yaralının bulunduğu yeri belirlemede aşağıda belirtilen usuller kullanılır.</a:t>
            </a:r>
          </a:p>
          <a:p>
            <a:pPr algn="just" defTabSz="342900" fontAlgn="base">
              <a:lnSpc>
                <a:spcPct val="150000"/>
              </a:lnSpc>
              <a:spcBef>
                <a:spcPct val="50000"/>
              </a:spcBef>
              <a:spcAft>
                <a:spcPct val="0"/>
              </a:spcAft>
              <a:buFontTx/>
              <a:buAutoNum type="arabicPeriod"/>
            </a:pPr>
            <a:r>
              <a:rPr lang="tr-TR" altLang="tr-TR" sz="1800" dirty="0" smtClean="0">
                <a:solidFill>
                  <a:srgbClr val="FF0000"/>
                </a:solidFill>
              </a:rPr>
              <a:t>Fiziki Arama</a:t>
            </a:r>
          </a:p>
          <a:p>
            <a:pPr marL="92075" indent="265113" algn="just" defTabSz="342900" fontAlgn="base">
              <a:lnSpc>
                <a:spcPct val="150000"/>
              </a:lnSpc>
              <a:spcBef>
                <a:spcPct val="50000"/>
              </a:spcBef>
              <a:spcAft>
                <a:spcPct val="0"/>
              </a:spcAft>
              <a:buFontTx/>
              <a:buAutoNum type="alphaLcParenR"/>
            </a:pPr>
            <a:r>
              <a:rPr lang="tr-TR" altLang="tr-TR" sz="1800" dirty="0" smtClean="0"/>
              <a:t>Gözle Arama</a:t>
            </a:r>
          </a:p>
          <a:p>
            <a:pPr marL="92075" indent="265113" algn="just" defTabSz="342900" fontAlgn="base">
              <a:lnSpc>
                <a:spcPct val="150000"/>
              </a:lnSpc>
              <a:spcBef>
                <a:spcPct val="50000"/>
              </a:spcBef>
              <a:spcAft>
                <a:spcPct val="0"/>
              </a:spcAft>
              <a:buFontTx/>
              <a:buAutoNum type="alphaLcParenR"/>
            </a:pPr>
            <a:r>
              <a:rPr lang="tr-TR" altLang="tr-TR" sz="1800" dirty="0" smtClean="0"/>
              <a:t>Sesli Arama</a:t>
            </a:r>
          </a:p>
          <a:p>
            <a:pPr algn="just" defTabSz="342900" fontAlgn="base">
              <a:lnSpc>
                <a:spcPct val="150000"/>
              </a:lnSpc>
              <a:spcBef>
                <a:spcPct val="50000"/>
              </a:spcBef>
              <a:spcAft>
                <a:spcPct val="0"/>
              </a:spcAft>
              <a:buFontTx/>
              <a:buAutoNum type="arabicPeriod" startAt="2"/>
            </a:pPr>
            <a:r>
              <a:rPr lang="tr-TR" altLang="tr-TR" sz="1800" dirty="0" smtClean="0">
                <a:solidFill>
                  <a:srgbClr val="FF0000"/>
                </a:solidFill>
              </a:rPr>
              <a:t>Köpekli Arama</a:t>
            </a:r>
          </a:p>
          <a:p>
            <a:pPr algn="just" defTabSz="342900" fontAlgn="base">
              <a:lnSpc>
                <a:spcPct val="150000"/>
              </a:lnSpc>
              <a:spcBef>
                <a:spcPct val="50000"/>
              </a:spcBef>
              <a:spcAft>
                <a:spcPct val="0"/>
              </a:spcAft>
              <a:buFontTx/>
              <a:buAutoNum type="arabicPeriod" startAt="2"/>
            </a:pPr>
            <a:r>
              <a:rPr lang="tr-TR" altLang="tr-TR" sz="1800" dirty="0" smtClean="0">
                <a:solidFill>
                  <a:srgbClr val="FF0000"/>
                </a:solidFill>
              </a:rPr>
              <a:t>Teknik Cihazlarla Arama</a:t>
            </a:r>
            <a:endParaRPr lang="tr-TR" altLang="tr-TR" sz="1800" dirty="0" smtClean="0">
              <a:solidFill>
                <a:srgbClr val="FF0000"/>
              </a:solidFill>
              <a:cs typeface="Times New Roman" panose="02020603050405020304" pitchFamily="18" charset="0"/>
            </a:endParaRPr>
          </a:p>
          <a:p>
            <a:pPr marL="0" indent="0" algn="just" defTabSz="342900" fontAlgn="base">
              <a:lnSpc>
                <a:spcPct val="150000"/>
              </a:lnSpc>
              <a:spcBef>
                <a:spcPct val="50000"/>
              </a:spcBef>
              <a:spcAft>
                <a:spcPct val="0"/>
              </a:spcAft>
              <a:buFont typeface="Arial" panose="020B0604020202020204" pitchFamily="34" charset="0"/>
              <a:buNone/>
              <a:defRPr/>
            </a:pPr>
            <a:endParaRPr lang="tr-TR" altLang="tr-TR" sz="1800" dirty="0" smtClean="0">
              <a:cs typeface="Times New Roman" panose="02020603050405020304" pitchFamily="18" charset="0"/>
            </a:endParaRPr>
          </a:p>
          <a:p>
            <a:pPr>
              <a:lnSpc>
                <a:spcPct val="150000"/>
              </a:lnSpc>
            </a:pPr>
            <a:endParaRPr lang="tr-TR" sz="3200" dirty="0"/>
          </a:p>
        </p:txBody>
      </p:sp>
      <p:sp>
        <p:nvSpPr>
          <p:cNvPr id="11" name="Metin kutusu 10"/>
          <p:cNvSpPr txBox="1"/>
          <p:nvPr/>
        </p:nvSpPr>
        <p:spPr>
          <a:xfrm>
            <a:off x="686569" y="1502661"/>
            <a:ext cx="3767698" cy="438582"/>
          </a:xfrm>
          <a:prstGeom prst="rect">
            <a:avLst/>
          </a:prstGeom>
          <a:noFill/>
        </p:spPr>
        <p:txBody>
          <a:bodyPr wrap="none" lIns="68580" tIns="34290" rIns="68580" bIns="34290" rtlCol="0">
            <a:spAutoFit/>
          </a:bodyPr>
          <a:lstStyle/>
          <a:p>
            <a:r>
              <a:rPr lang="tr-TR" sz="2400" b="1" dirty="0" smtClean="0">
                <a:latin typeface="Verdana" panose="020B0604030504040204" pitchFamily="34" charset="0"/>
                <a:ea typeface="Verdana" panose="020B0604030504040204" pitchFamily="34" charset="0"/>
              </a:rPr>
              <a:t>ARAMA YÖNTEMLERİ</a:t>
            </a:r>
            <a:endParaRPr lang="tr-TR" sz="2400" b="1" dirty="0">
              <a:latin typeface="Verdana" panose="020B0604030504040204" pitchFamily="34" charset="0"/>
              <a:ea typeface="Verdana" panose="020B0604030504040204" pitchFamily="34" charset="0"/>
            </a:endParaRPr>
          </a:p>
        </p:txBody>
      </p:sp>
      <p:pic>
        <p:nvPicPr>
          <p:cNvPr id="12" name="Picture 4" descr="KÖPEKLİ ENKAZ ARAMA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5044" y="3512447"/>
            <a:ext cx="4195777" cy="279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7370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5</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Text Box 2"/>
          <p:cNvSpPr txBox="1">
            <a:spLocks noChangeArrowheads="1"/>
          </p:cNvSpPr>
          <p:nvPr/>
        </p:nvSpPr>
        <p:spPr bwMode="auto">
          <a:xfrm>
            <a:off x="362465" y="1935567"/>
            <a:ext cx="8239185" cy="401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marL="457200" indent="-457200">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marL="0" indent="266700" algn="just" defTabSz="342900" fontAlgn="base">
              <a:lnSpc>
                <a:spcPts val="2200"/>
              </a:lnSpc>
              <a:spcAft>
                <a:spcPct val="0"/>
              </a:spcAft>
            </a:pPr>
            <a:r>
              <a:rPr lang="tr-TR" altLang="tr-TR" sz="2000" dirty="0" smtClean="0">
                <a:solidFill>
                  <a:srgbClr val="FF0000"/>
                </a:solidFill>
                <a:latin typeface="+mn-lt"/>
              </a:rPr>
              <a:t>A) GÖZLE </a:t>
            </a:r>
            <a:r>
              <a:rPr lang="tr-TR" altLang="tr-TR" sz="2000" dirty="0">
                <a:solidFill>
                  <a:srgbClr val="FF0000"/>
                </a:solidFill>
                <a:latin typeface="+mn-lt"/>
              </a:rPr>
              <a:t>ARAMA</a:t>
            </a:r>
          </a:p>
          <a:p>
            <a:pPr marL="0" indent="266700" algn="just" defTabSz="342900" fontAlgn="base">
              <a:lnSpc>
                <a:spcPts val="2200"/>
              </a:lnSpc>
              <a:spcAft>
                <a:spcPct val="0"/>
              </a:spcAft>
            </a:pPr>
            <a:r>
              <a:rPr lang="tr-TR" altLang="tr-TR" sz="2000" dirty="0" smtClean="0">
                <a:latin typeface="+mn-lt"/>
              </a:rPr>
              <a:t>Yıkıntıların </a:t>
            </a:r>
            <a:r>
              <a:rPr lang="tr-TR" altLang="tr-TR" sz="2000" dirty="0">
                <a:latin typeface="+mn-lt"/>
              </a:rPr>
              <a:t>etrafında, altında, dışında gözle görülebilecek yerlere bakılarak kazazedenin yerinin belirlenmesidir</a:t>
            </a:r>
            <a:r>
              <a:rPr lang="tr-TR" altLang="tr-TR" sz="2000" dirty="0" smtClean="0">
                <a:latin typeface="+mn-lt"/>
              </a:rPr>
              <a:t>.</a:t>
            </a:r>
          </a:p>
          <a:p>
            <a:pPr marL="0" indent="266700" algn="just" defTabSz="342900" fontAlgn="base">
              <a:lnSpc>
                <a:spcPts val="2200"/>
              </a:lnSpc>
              <a:spcAft>
                <a:spcPct val="0"/>
              </a:spcAft>
            </a:pPr>
            <a:endParaRPr lang="tr-TR" altLang="tr-TR" sz="1000" dirty="0">
              <a:latin typeface="+mn-lt"/>
            </a:endParaRPr>
          </a:p>
          <a:p>
            <a:pPr marL="0" indent="266700" algn="just" defTabSz="342900" fontAlgn="base">
              <a:lnSpc>
                <a:spcPts val="2200"/>
              </a:lnSpc>
              <a:spcAft>
                <a:spcPct val="0"/>
              </a:spcAft>
            </a:pPr>
            <a:r>
              <a:rPr lang="tr-TR" altLang="tr-TR" sz="2000" dirty="0" smtClean="0">
                <a:solidFill>
                  <a:srgbClr val="FF0000"/>
                </a:solidFill>
                <a:latin typeface="+mn-lt"/>
              </a:rPr>
              <a:t>B) SESLİ </a:t>
            </a:r>
            <a:r>
              <a:rPr lang="tr-TR" altLang="tr-TR" sz="2000" dirty="0">
                <a:solidFill>
                  <a:srgbClr val="FF0000"/>
                </a:solidFill>
                <a:latin typeface="+mn-lt"/>
              </a:rPr>
              <a:t>ARAMA</a:t>
            </a:r>
          </a:p>
          <a:p>
            <a:pPr marL="0" indent="266700" algn="just" defTabSz="342900" fontAlgn="base">
              <a:lnSpc>
                <a:spcPts val="2200"/>
              </a:lnSpc>
              <a:spcAft>
                <a:spcPct val="0"/>
              </a:spcAft>
            </a:pPr>
            <a:r>
              <a:rPr lang="tr-TR" altLang="tr-TR" sz="2000" dirty="0" smtClean="0">
                <a:latin typeface="+mn-lt"/>
              </a:rPr>
              <a:t>Yaralının yerinin belirlenmesinde ekip halinde hareket edilir. Arama personelleri (4-6 kişi) enkaz üzerinde yaralıların olması muhtemel yerlere gönderilir. Personel sırayla enkazın içine doğru “Kurtarma ekibi burada, bizi duyuyor musunuz?” diye bağırır.</a:t>
            </a:r>
          </a:p>
          <a:p>
            <a:pPr marL="0" indent="266700" algn="just" defTabSz="342900" fontAlgn="base">
              <a:lnSpc>
                <a:spcPts val="2200"/>
              </a:lnSpc>
              <a:spcAft>
                <a:spcPct val="0"/>
              </a:spcAft>
            </a:pPr>
            <a:r>
              <a:rPr lang="tr-TR" altLang="tr-TR" sz="2000" dirty="0" smtClean="0">
                <a:latin typeface="+mn-lt"/>
              </a:rPr>
              <a:t>Bu seslenmeden sonra bütün ekip personeli enkaz içerisinden gelecek sesleri dinler ve gelen sese göre bir veya birkaç personel daha aynı noktaya doğru seslenir ve ses alınır. Yaralının yeri belirlendikten sonra şayet yaralının sesi net olarak duyuluyorsa daha başka sorular sorularak içerdeki yaralı sayısı, yaralının yanına yaklaşılacak yollar öğrenilir.</a:t>
            </a:r>
            <a:endParaRPr lang="tr-TR" altLang="tr-TR" sz="2000" dirty="0">
              <a:latin typeface="+mn-lt"/>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1650" y="2413361"/>
            <a:ext cx="3326273" cy="328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etin kutusu 11"/>
          <p:cNvSpPr txBox="1"/>
          <p:nvPr/>
        </p:nvSpPr>
        <p:spPr>
          <a:xfrm>
            <a:off x="488861" y="1499919"/>
            <a:ext cx="2573461" cy="377026"/>
          </a:xfrm>
          <a:prstGeom prst="rect">
            <a:avLst/>
          </a:prstGeom>
          <a:noFill/>
        </p:spPr>
        <p:txBody>
          <a:bodyPr wrap="none" lIns="68580" tIns="34290" rIns="68580" bIns="34290" rtlCol="0">
            <a:spAutoFit/>
          </a:bodyPr>
          <a:lstStyle/>
          <a:p>
            <a:pPr marL="342900" indent="-342900">
              <a:buAutoNum type="arabicParenR"/>
            </a:pPr>
            <a:r>
              <a:rPr lang="tr-TR" sz="2000" b="1" dirty="0" smtClean="0">
                <a:latin typeface="Verdana" panose="020B0604030504040204" pitchFamily="34" charset="0"/>
                <a:ea typeface="Verdana" panose="020B0604030504040204" pitchFamily="34" charset="0"/>
              </a:rPr>
              <a:t>FİZİKİ ARAMA</a:t>
            </a:r>
          </a:p>
        </p:txBody>
      </p:sp>
    </p:spTree>
    <p:extLst>
      <p:ext uri="{BB962C8B-B14F-4D97-AF65-F5344CB8AC3E}">
        <p14:creationId xmlns:p14="http://schemas.microsoft.com/office/powerpoint/2010/main" val="14677880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6</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Text Box 2"/>
          <p:cNvSpPr txBox="1">
            <a:spLocks noChangeArrowheads="1"/>
          </p:cNvSpPr>
          <p:nvPr/>
        </p:nvSpPr>
        <p:spPr bwMode="auto">
          <a:xfrm>
            <a:off x="513575" y="2226683"/>
            <a:ext cx="6859290" cy="314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tabLst>
                <a:tab pos="290513" algn="l"/>
              </a:tabLst>
              <a:defRPr>
                <a:solidFill>
                  <a:schemeClr val="tx1"/>
                </a:solidFill>
                <a:latin typeface="Helvetica Light"/>
                <a:cs typeface="Arial" panose="020B0604020202020204" pitchFamily="34" charset="0"/>
              </a:defRPr>
            </a:lvl1pPr>
            <a:lvl2pPr marL="742950" indent="-285750">
              <a:tabLst>
                <a:tab pos="290513" algn="l"/>
              </a:tabLst>
              <a:defRPr>
                <a:solidFill>
                  <a:schemeClr val="tx1"/>
                </a:solidFill>
                <a:latin typeface="Helvetica Light"/>
                <a:cs typeface="Arial" panose="020B0604020202020204" pitchFamily="34" charset="0"/>
              </a:defRPr>
            </a:lvl2pPr>
            <a:lvl3pPr marL="1143000" indent="-228600">
              <a:tabLst>
                <a:tab pos="290513" algn="l"/>
              </a:tabLst>
              <a:defRPr>
                <a:solidFill>
                  <a:schemeClr val="tx1"/>
                </a:solidFill>
                <a:latin typeface="Helvetica Light"/>
                <a:cs typeface="Arial" panose="020B0604020202020204" pitchFamily="34" charset="0"/>
              </a:defRPr>
            </a:lvl3pPr>
            <a:lvl4pPr marL="1600200" indent="-228600">
              <a:tabLst>
                <a:tab pos="290513" algn="l"/>
              </a:tabLst>
              <a:defRPr>
                <a:solidFill>
                  <a:schemeClr val="tx1"/>
                </a:solidFill>
                <a:latin typeface="Helvetica Light"/>
                <a:cs typeface="Arial" panose="020B0604020202020204" pitchFamily="34" charset="0"/>
              </a:defRPr>
            </a:lvl4pPr>
            <a:lvl5pPr marL="2057400" indent="-228600">
              <a:tabLst>
                <a:tab pos="290513" algn="l"/>
              </a:tabLst>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tabLst>
                <a:tab pos="290513" algn="l"/>
              </a:tabLs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tabLst>
                <a:tab pos="290513" algn="l"/>
              </a:tabLs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tabLst>
                <a:tab pos="290513" algn="l"/>
              </a:tabLs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tabLst>
                <a:tab pos="290513" algn="l"/>
              </a:tabLst>
              <a:defRPr>
                <a:solidFill>
                  <a:schemeClr val="tx1"/>
                </a:solidFill>
                <a:latin typeface="Helvetica Light"/>
                <a:cs typeface="Arial" panose="020B0604020202020204" pitchFamily="34" charset="0"/>
              </a:defRPr>
            </a:lvl9pPr>
          </a:lstStyle>
          <a:p>
            <a:pPr indent="182563" algn="just" defTabSz="3175" fontAlgn="base">
              <a:lnSpc>
                <a:spcPts val="2800"/>
              </a:lnSpc>
              <a:spcAft>
                <a:spcPct val="0"/>
              </a:spcAft>
              <a:tabLst/>
            </a:pPr>
            <a:r>
              <a:rPr lang="tr-TR" altLang="tr-TR" dirty="0">
                <a:latin typeface="+mn-lt"/>
              </a:rPr>
              <a:t>	</a:t>
            </a:r>
            <a:r>
              <a:rPr lang="tr-TR" altLang="tr-TR" dirty="0" smtClean="0">
                <a:latin typeface="+mn-lt"/>
                <a:cs typeface="Times New Roman" panose="02020603050405020304" pitchFamily="18" charset="0"/>
              </a:rPr>
              <a:t>Yaralı bulmada köpek kullanmak eski bir yöntem olmakla beraber bugün kurtarmada hala kullanılan etkili bir arama yöntemidir. </a:t>
            </a:r>
          </a:p>
          <a:p>
            <a:pPr indent="182563" algn="just" defTabSz="3175" fontAlgn="base">
              <a:lnSpc>
                <a:spcPct val="200000"/>
              </a:lnSpc>
              <a:spcBef>
                <a:spcPct val="50000"/>
              </a:spcBef>
              <a:spcAft>
                <a:spcPct val="0"/>
              </a:spcAft>
              <a:tabLst/>
            </a:pPr>
            <a:r>
              <a:rPr lang="tr-TR" altLang="tr-TR" dirty="0" smtClean="0">
                <a:latin typeface="+mn-lt"/>
                <a:cs typeface="Times New Roman" panose="02020603050405020304" pitchFamily="18" charset="0"/>
              </a:rPr>
              <a:t>	Bu yöntem özellikle, yaralı baygın ise gerek seslenmek ve gerekse işaret vermek olanağına sahip olmayacaktır. Bu durumda olan yaralıların bulunması çok güçtür. Bu gibi hallerde köpek kullanmak yaralıları bulmakta veya yerlerini belirlemede çok yararlı olmaktadır.</a:t>
            </a:r>
            <a:endParaRPr lang="tr-TR" altLang="tr-TR" dirty="0">
              <a:latin typeface="+mn-lt"/>
            </a:endParaRPr>
          </a:p>
        </p:txBody>
      </p:sp>
      <p:pic>
        <p:nvPicPr>
          <p:cNvPr id="11" name="Picture 17" descr="Kopyası Resim 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436" y="1989714"/>
            <a:ext cx="3380499" cy="337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etin kutusu 11"/>
          <p:cNvSpPr txBox="1"/>
          <p:nvPr/>
        </p:nvSpPr>
        <p:spPr>
          <a:xfrm>
            <a:off x="291153" y="1612688"/>
            <a:ext cx="2954976"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2) KÖPEKLİ ARAMA</a:t>
            </a:r>
          </a:p>
        </p:txBody>
      </p:sp>
    </p:spTree>
    <p:extLst>
      <p:ext uri="{BB962C8B-B14F-4D97-AF65-F5344CB8AC3E}">
        <p14:creationId xmlns:p14="http://schemas.microsoft.com/office/powerpoint/2010/main" val="13706749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7</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Text Box 4"/>
          <p:cNvSpPr txBox="1">
            <a:spLocks noChangeArrowheads="1"/>
          </p:cNvSpPr>
          <p:nvPr/>
        </p:nvSpPr>
        <p:spPr bwMode="auto">
          <a:xfrm>
            <a:off x="722486" y="2135633"/>
            <a:ext cx="7021081" cy="3808735"/>
          </a:xfrm>
          <a:prstGeom prst="rect">
            <a:avLst/>
          </a:prstGeom>
          <a:noFill/>
          <a:ln>
            <a:noFill/>
          </a:ln>
          <a:effectLst/>
          <a:extLst/>
        </p:spPr>
        <p:txBody>
          <a:bodyPr wrap="square" lIns="68580" tIns="34290" rIns="68580" bIns="34290">
            <a:spAutoFit/>
          </a:bodyPr>
          <a:lstStyle>
            <a:lvl1pPr marL="384175" indent="-384175" eaLnBrk="0" hangingPunct="0">
              <a:tabLst>
                <a:tab pos="384175" algn="l"/>
              </a:tabLst>
              <a:defRPr sz="2200">
                <a:solidFill>
                  <a:schemeClr val="tx1"/>
                </a:solidFill>
                <a:latin typeface="Arial" panose="020B0604020202020204" pitchFamily="34" charset="0"/>
              </a:defRPr>
            </a:lvl1pPr>
            <a:lvl2pPr marL="574675" eaLnBrk="0" hangingPunct="0">
              <a:tabLst>
                <a:tab pos="384175" algn="l"/>
              </a:tabLst>
              <a:defRPr sz="2200">
                <a:solidFill>
                  <a:schemeClr val="tx1"/>
                </a:solidFill>
                <a:latin typeface="Arial" panose="020B0604020202020204" pitchFamily="34" charset="0"/>
              </a:defRPr>
            </a:lvl2pPr>
            <a:lvl3pPr eaLnBrk="0" hangingPunct="0">
              <a:tabLst>
                <a:tab pos="384175" algn="l"/>
              </a:tabLst>
              <a:defRPr sz="2200">
                <a:solidFill>
                  <a:schemeClr val="tx1"/>
                </a:solidFill>
                <a:latin typeface="Arial" panose="020B0604020202020204" pitchFamily="34" charset="0"/>
              </a:defRPr>
            </a:lvl3pPr>
            <a:lvl4pPr eaLnBrk="0" hangingPunct="0">
              <a:tabLst>
                <a:tab pos="384175" algn="l"/>
              </a:tabLst>
              <a:defRPr sz="2200">
                <a:solidFill>
                  <a:schemeClr val="tx1"/>
                </a:solidFill>
                <a:latin typeface="Arial" panose="020B0604020202020204" pitchFamily="34" charset="0"/>
              </a:defRPr>
            </a:lvl4pPr>
            <a:lvl5pPr eaLnBrk="0" hangingPunct="0">
              <a:tabLst>
                <a:tab pos="384175" algn="l"/>
              </a:tabLst>
              <a:defRPr sz="2200">
                <a:solidFill>
                  <a:schemeClr val="tx1"/>
                </a:solidFill>
                <a:latin typeface="Arial" panose="020B0604020202020204" pitchFamily="34" charset="0"/>
              </a:defRPr>
            </a:lvl5pPr>
            <a:lvl6pPr eaLnBrk="0" fontAlgn="base" hangingPunct="0">
              <a:spcBef>
                <a:spcPct val="0"/>
              </a:spcBef>
              <a:spcAft>
                <a:spcPct val="0"/>
              </a:spcAft>
              <a:tabLst>
                <a:tab pos="384175" algn="l"/>
              </a:tabLst>
              <a:defRPr sz="2200">
                <a:solidFill>
                  <a:schemeClr val="tx1"/>
                </a:solidFill>
                <a:latin typeface="Arial" panose="020B0604020202020204" pitchFamily="34" charset="0"/>
              </a:defRPr>
            </a:lvl6pPr>
            <a:lvl7pPr eaLnBrk="0" fontAlgn="base" hangingPunct="0">
              <a:spcBef>
                <a:spcPct val="0"/>
              </a:spcBef>
              <a:spcAft>
                <a:spcPct val="0"/>
              </a:spcAft>
              <a:tabLst>
                <a:tab pos="384175" algn="l"/>
              </a:tabLst>
              <a:defRPr sz="2200">
                <a:solidFill>
                  <a:schemeClr val="tx1"/>
                </a:solidFill>
                <a:latin typeface="Arial" panose="020B0604020202020204" pitchFamily="34" charset="0"/>
              </a:defRPr>
            </a:lvl7pPr>
            <a:lvl8pPr eaLnBrk="0" fontAlgn="base" hangingPunct="0">
              <a:spcBef>
                <a:spcPct val="0"/>
              </a:spcBef>
              <a:spcAft>
                <a:spcPct val="0"/>
              </a:spcAft>
              <a:tabLst>
                <a:tab pos="384175" algn="l"/>
              </a:tabLst>
              <a:defRPr sz="2200">
                <a:solidFill>
                  <a:schemeClr val="tx1"/>
                </a:solidFill>
                <a:latin typeface="Arial" panose="020B0604020202020204" pitchFamily="34" charset="0"/>
              </a:defRPr>
            </a:lvl8pPr>
            <a:lvl9pPr eaLnBrk="0" fontAlgn="base" hangingPunct="0">
              <a:spcBef>
                <a:spcPct val="0"/>
              </a:spcBef>
              <a:spcAft>
                <a:spcPct val="0"/>
              </a:spcAft>
              <a:tabLst>
                <a:tab pos="384175" algn="l"/>
              </a:tabLst>
              <a:defRPr sz="2200">
                <a:solidFill>
                  <a:schemeClr val="tx1"/>
                </a:solidFill>
                <a:latin typeface="Arial" panose="020B0604020202020204" pitchFamily="34" charset="0"/>
              </a:defRPr>
            </a:lvl9pPr>
          </a:lstStyle>
          <a:p>
            <a:pPr marL="0" indent="266700" algn="just" defTabSz="182563" eaLnBrk="1" fontAlgn="base" hangingPunct="1">
              <a:lnSpc>
                <a:spcPct val="200000"/>
              </a:lnSpc>
              <a:spcBef>
                <a:spcPct val="50000"/>
              </a:spcBef>
              <a:spcAft>
                <a:spcPct val="0"/>
              </a:spcAft>
              <a:tabLst/>
              <a:defRPr/>
            </a:pPr>
            <a:r>
              <a:rPr lang="tr-TR" altLang="tr-TR" sz="1800" dirty="0" smtClean="0">
                <a:latin typeface="+mn-lt"/>
                <a:cs typeface="Times New Roman" panose="02020603050405020304" pitchFamily="18" charset="0"/>
              </a:rPr>
              <a:t>Enkaz </a:t>
            </a:r>
            <a:r>
              <a:rPr lang="tr-TR" altLang="tr-TR" sz="1800" dirty="0">
                <a:latin typeface="+mn-lt"/>
                <a:cs typeface="Times New Roman" panose="02020603050405020304" pitchFamily="18" charset="0"/>
              </a:rPr>
              <a:t>insan kulağının duyamayacağı sesleri algılayabilen cihazlar ile dinlenebilir. Ayrıca küçük deliklerden enkaz altını görebilen kameralı cihazlar ile arama yapılır</a:t>
            </a:r>
            <a:r>
              <a:rPr lang="tr-TR" altLang="tr-TR" sz="1800" dirty="0" smtClean="0">
                <a:latin typeface="+mn-lt"/>
                <a:cs typeface="Arial" panose="020B0604020202020204" pitchFamily="34" charset="0"/>
              </a:rPr>
              <a:t>.</a:t>
            </a:r>
            <a:endParaRPr lang="tr-TR" altLang="tr-TR" sz="1800" dirty="0">
              <a:latin typeface="+mn-lt"/>
              <a:cs typeface="Arial" panose="020B0604020202020204" pitchFamily="34" charset="0"/>
            </a:endParaRPr>
          </a:p>
          <a:p>
            <a:pPr marL="182563" indent="266700" algn="just" defTabSz="182563" eaLnBrk="1" fontAlgn="base" hangingPunct="1">
              <a:lnSpc>
                <a:spcPct val="200000"/>
              </a:lnSpc>
              <a:spcBef>
                <a:spcPct val="50000"/>
              </a:spcBef>
              <a:spcAft>
                <a:spcPct val="0"/>
              </a:spcAft>
              <a:buFont typeface="Wingdings" panose="05000000000000000000" pitchFamily="2" charset="2"/>
              <a:buChar char="Ø"/>
              <a:tabLst>
                <a:tab pos="182563" algn="l"/>
              </a:tabLst>
              <a:defRPr/>
            </a:pPr>
            <a:r>
              <a:rPr lang="tr-TR" altLang="tr-TR" sz="1800" dirty="0" smtClean="0">
                <a:latin typeface="+mn-lt"/>
                <a:cs typeface="Arial" panose="020B0604020202020204" pitchFamily="34" charset="0"/>
              </a:rPr>
              <a:t>Sismik </a:t>
            </a:r>
            <a:r>
              <a:rPr lang="tr-TR" altLang="tr-TR" sz="1800" dirty="0">
                <a:latin typeface="+mn-lt"/>
                <a:cs typeface="Arial" panose="020B0604020202020204" pitchFamily="34" charset="0"/>
              </a:rPr>
              <a:t>(titreşim) ve akustik (ses) </a:t>
            </a:r>
            <a:r>
              <a:rPr lang="tr-TR" altLang="tr-TR" sz="1800" dirty="0" err="1" smtClean="0">
                <a:latin typeface="+mn-lt"/>
                <a:cs typeface="Arial" panose="020B0604020202020204" pitchFamily="34" charset="0"/>
              </a:rPr>
              <a:t>sensörleri</a:t>
            </a:r>
            <a:endParaRPr lang="tr-TR" altLang="tr-TR" sz="1800" dirty="0">
              <a:latin typeface="+mn-lt"/>
              <a:cs typeface="Arial" panose="020B0604020202020204" pitchFamily="34" charset="0"/>
            </a:endParaRPr>
          </a:p>
          <a:p>
            <a:pPr marL="182563" indent="266700" algn="just" defTabSz="182563" eaLnBrk="1" fontAlgn="base" hangingPunct="1">
              <a:lnSpc>
                <a:spcPct val="200000"/>
              </a:lnSpc>
              <a:spcBef>
                <a:spcPct val="50000"/>
              </a:spcBef>
              <a:spcAft>
                <a:spcPct val="0"/>
              </a:spcAft>
              <a:buFont typeface="Wingdings" panose="05000000000000000000" pitchFamily="2" charset="2"/>
              <a:buChar char="Ø"/>
              <a:tabLst>
                <a:tab pos="182563" algn="l"/>
              </a:tabLst>
              <a:defRPr/>
            </a:pPr>
            <a:r>
              <a:rPr lang="tr-TR" altLang="tr-TR" sz="1800" dirty="0" smtClean="0">
                <a:latin typeface="+mn-lt"/>
                <a:cs typeface="Arial" panose="020B0604020202020204" pitchFamily="34" charset="0"/>
              </a:rPr>
              <a:t>Görüntülü </a:t>
            </a:r>
            <a:r>
              <a:rPr lang="tr-TR" altLang="tr-TR" sz="1800" dirty="0">
                <a:latin typeface="+mn-lt"/>
                <a:cs typeface="Arial" panose="020B0604020202020204" pitchFamily="34" charset="0"/>
              </a:rPr>
              <a:t>arama cihazları</a:t>
            </a:r>
          </a:p>
          <a:p>
            <a:pPr marL="0" indent="0" algn="just" defTabSz="342900" eaLnBrk="1" fontAlgn="base" hangingPunct="1">
              <a:lnSpc>
                <a:spcPct val="200000"/>
              </a:lnSpc>
              <a:spcBef>
                <a:spcPct val="50000"/>
              </a:spcBef>
              <a:spcAft>
                <a:spcPct val="0"/>
              </a:spcAft>
              <a:defRPr/>
            </a:pPr>
            <a:endParaRPr lang="tr-TR" altLang="tr-TR" sz="1800" dirty="0">
              <a:latin typeface="+mn-lt"/>
              <a:cs typeface="Arial" panose="020B0604020202020204" pitchFamily="34" charset="0"/>
            </a:endParaRPr>
          </a:p>
        </p:txBody>
      </p:sp>
      <p:pic>
        <p:nvPicPr>
          <p:cNvPr id="11" name="Picture 6" descr="Picture_01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4469" y="1699027"/>
            <a:ext cx="2237529" cy="293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Picture_01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7933" y="4393906"/>
            <a:ext cx="3294840" cy="17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etin kutusu 12"/>
          <p:cNvSpPr txBox="1"/>
          <p:nvPr/>
        </p:nvSpPr>
        <p:spPr>
          <a:xfrm>
            <a:off x="637143" y="1604964"/>
            <a:ext cx="4707058"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3) TEKNİK CİHAZLARLA ARAMA</a:t>
            </a:r>
          </a:p>
        </p:txBody>
      </p:sp>
    </p:spTree>
    <p:extLst>
      <p:ext uri="{BB962C8B-B14F-4D97-AF65-F5344CB8AC3E}">
        <p14:creationId xmlns:p14="http://schemas.microsoft.com/office/powerpoint/2010/main" val="15584853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8</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Text Box 2"/>
          <p:cNvSpPr txBox="1">
            <a:spLocks noChangeArrowheads="1"/>
          </p:cNvSpPr>
          <p:nvPr/>
        </p:nvSpPr>
        <p:spPr bwMode="auto">
          <a:xfrm>
            <a:off x="1738032" y="1852267"/>
            <a:ext cx="11233583" cy="430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marL="457200" indent="-457200">
              <a:defRPr>
                <a:solidFill>
                  <a:schemeClr val="tx1"/>
                </a:solidFill>
                <a:latin typeface="Helvetica Light"/>
                <a:cs typeface="Arial" panose="020B0604020202020204" pitchFamily="34" charset="0"/>
              </a:defRPr>
            </a:lvl1pPr>
            <a:lvl2pPr marL="742950" indent="-285750">
              <a:defRPr>
                <a:solidFill>
                  <a:schemeClr val="tx1"/>
                </a:solidFill>
                <a:latin typeface="Helvetica Light"/>
                <a:cs typeface="Arial" panose="020B0604020202020204" pitchFamily="34" charset="0"/>
              </a:defRPr>
            </a:lvl2pPr>
            <a:lvl3pPr marL="1143000" indent="-228600">
              <a:defRPr>
                <a:solidFill>
                  <a:schemeClr val="tx1"/>
                </a:solidFill>
                <a:latin typeface="Helvetica Light"/>
                <a:cs typeface="Arial" panose="020B0604020202020204" pitchFamily="34" charset="0"/>
              </a:defRPr>
            </a:lvl3pPr>
            <a:lvl4pPr marL="1600200" indent="-228600">
              <a:defRPr>
                <a:solidFill>
                  <a:schemeClr val="tx1"/>
                </a:solidFill>
                <a:latin typeface="Helvetica Light"/>
                <a:cs typeface="Arial" panose="020B0604020202020204" pitchFamily="34" charset="0"/>
              </a:defRPr>
            </a:lvl4pPr>
            <a:lvl5pPr marL="2057400" indent="-228600">
              <a:defRPr>
                <a:solidFill>
                  <a:schemeClr val="tx1"/>
                </a:solidFill>
                <a:latin typeface="Helvetica Light"/>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a:cs typeface="Arial" panose="020B0604020202020204" pitchFamily="34" charset="0"/>
              </a:defRPr>
            </a:lvl9pPr>
          </a:lstStyle>
          <a:p>
            <a:pPr marL="0" indent="0" algn="just" defTabSz="342900" fontAlgn="base">
              <a:lnSpc>
                <a:spcPts val="2200"/>
              </a:lnSpc>
              <a:spcAft>
                <a:spcPct val="0"/>
              </a:spcAft>
            </a:pPr>
            <a:r>
              <a:rPr lang="tr-TR" altLang="tr-TR" sz="1600" dirty="0" smtClean="0">
                <a:latin typeface="+mn-lt"/>
                <a:cs typeface="Times New Roman" panose="02020603050405020304" pitchFamily="18" charset="0"/>
              </a:rPr>
              <a:t>Enkaza </a:t>
            </a:r>
            <a:r>
              <a:rPr lang="tr-TR" altLang="tr-TR" sz="1600" dirty="0">
                <a:latin typeface="+mn-lt"/>
                <a:cs typeface="Times New Roman" panose="02020603050405020304" pitchFamily="18" charset="0"/>
              </a:rPr>
              <a:t>giriş tekniğinde, bina veya enkazın durumuna dikkat edilir. Her bina değişik enkaz oluşturur</a:t>
            </a:r>
            <a:r>
              <a:rPr lang="tr-TR" altLang="tr-TR" sz="1600" dirty="0" smtClean="0">
                <a:latin typeface="+mn-lt"/>
                <a:cs typeface="Times New Roman" panose="02020603050405020304" pitchFamily="18" charset="0"/>
              </a:rPr>
              <a:t>.</a:t>
            </a:r>
          </a:p>
          <a:p>
            <a:pPr marL="0" indent="0" algn="just" defTabSz="342900" fontAlgn="base">
              <a:lnSpc>
                <a:spcPts val="2200"/>
              </a:lnSpc>
              <a:spcAft>
                <a:spcPct val="0"/>
              </a:spcAft>
            </a:pPr>
            <a:r>
              <a:rPr lang="tr-TR" altLang="tr-TR" sz="1600" dirty="0" smtClean="0">
                <a:latin typeface="+mn-lt"/>
                <a:cs typeface="Times New Roman" panose="02020603050405020304" pitchFamily="18" charset="0"/>
              </a:rPr>
              <a:t> </a:t>
            </a:r>
            <a:endParaRPr lang="tr-TR" altLang="tr-TR" sz="1600" dirty="0">
              <a:latin typeface="+mn-lt"/>
            </a:endParaRPr>
          </a:p>
          <a:p>
            <a:pPr marL="92075" indent="174625" algn="just" defTabSz="342900" fontAlgn="base">
              <a:lnSpc>
                <a:spcPts val="2200"/>
              </a:lnSpc>
              <a:spcAft>
                <a:spcPct val="0"/>
              </a:spcAft>
              <a:buFontTx/>
              <a:buAutoNum type="arabicPeriod"/>
            </a:pPr>
            <a:r>
              <a:rPr lang="tr-TR" altLang="tr-TR" sz="1600" dirty="0" smtClean="0">
                <a:solidFill>
                  <a:srgbClr val="FF0000"/>
                </a:solidFill>
                <a:latin typeface="+mn-lt"/>
              </a:rPr>
              <a:t> Türüne </a:t>
            </a:r>
            <a:r>
              <a:rPr lang="tr-TR" altLang="tr-TR" sz="1600" dirty="0" smtClean="0">
                <a:solidFill>
                  <a:srgbClr val="FF0000"/>
                </a:solidFill>
                <a:latin typeface="+mn-lt"/>
              </a:rPr>
              <a:t>göre</a:t>
            </a:r>
            <a:endParaRPr lang="tr-TR" altLang="tr-TR" sz="1600" dirty="0" smtClean="0">
              <a:solidFill>
                <a:srgbClr val="FF0000"/>
              </a:solidFill>
              <a:latin typeface="+mn-lt"/>
            </a:endParaRPr>
          </a:p>
          <a:p>
            <a:pPr marL="266700" indent="182563" algn="just" defTabSz="342900" fontAlgn="base">
              <a:lnSpc>
                <a:spcPts val="2200"/>
              </a:lnSpc>
              <a:spcAft>
                <a:spcPct val="0"/>
              </a:spcAft>
              <a:buFontTx/>
              <a:buAutoNum type="alphaLcParenR"/>
            </a:pPr>
            <a:r>
              <a:rPr lang="tr-TR" altLang="tr-TR" sz="1600" dirty="0" smtClean="0">
                <a:latin typeface="+mn-lt"/>
              </a:rPr>
              <a:t>Deprem</a:t>
            </a:r>
          </a:p>
          <a:p>
            <a:pPr marL="266700" indent="182563" algn="just" defTabSz="342900" fontAlgn="base">
              <a:lnSpc>
                <a:spcPts val="2200"/>
              </a:lnSpc>
              <a:spcAft>
                <a:spcPct val="0"/>
              </a:spcAft>
              <a:buFontTx/>
              <a:buAutoNum type="alphaLcParenR"/>
            </a:pPr>
            <a:r>
              <a:rPr lang="tr-TR" altLang="tr-TR" sz="1600" dirty="0" smtClean="0">
                <a:latin typeface="+mn-lt"/>
              </a:rPr>
              <a:t>Sel</a:t>
            </a:r>
          </a:p>
          <a:p>
            <a:pPr marL="266700" indent="182563" algn="just" defTabSz="342900" fontAlgn="base">
              <a:lnSpc>
                <a:spcPts val="2200"/>
              </a:lnSpc>
              <a:spcAft>
                <a:spcPct val="0"/>
              </a:spcAft>
              <a:buFontTx/>
              <a:buAutoNum type="alphaLcParenR"/>
            </a:pPr>
            <a:r>
              <a:rPr lang="tr-TR" altLang="tr-TR" sz="1600" dirty="0" smtClean="0">
                <a:latin typeface="+mn-lt"/>
              </a:rPr>
              <a:t>Heyelan</a:t>
            </a:r>
          </a:p>
          <a:p>
            <a:pPr marL="266700" indent="182563" algn="just" defTabSz="342900" fontAlgn="base">
              <a:lnSpc>
                <a:spcPts val="2200"/>
              </a:lnSpc>
              <a:spcAft>
                <a:spcPct val="0"/>
              </a:spcAft>
              <a:buFontTx/>
              <a:buAutoNum type="alphaLcParenR"/>
            </a:pPr>
            <a:r>
              <a:rPr lang="tr-TR" altLang="tr-TR" sz="1600" dirty="0" smtClean="0">
                <a:latin typeface="+mn-lt"/>
              </a:rPr>
              <a:t>Çığ</a:t>
            </a:r>
          </a:p>
          <a:p>
            <a:pPr marL="92075" indent="174625" algn="just" defTabSz="342900" fontAlgn="base">
              <a:lnSpc>
                <a:spcPts val="2200"/>
              </a:lnSpc>
              <a:spcAft>
                <a:spcPct val="0"/>
              </a:spcAft>
              <a:buFontTx/>
              <a:buAutoNum type="arabicPeriod" startAt="2"/>
            </a:pPr>
            <a:r>
              <a:rPr lang="tr-TR" altLang="tr-TR" sz="1600" dirty="0" smtClean="0">
                <a:solidFill>
                  <a:srgbClr val="FF0000"/>
                </a:solidFill>
                <a:latin typeface="+mn-lt"/>
              </a:rPr>
              <a:t>Bina yapısına </a:t>
            </a:r>
            <a:r>
              <a:rPr lang="tr-TR" altLang="tr-TR" sz="1600" dirty="0" smtClean="0">
                <a:solidFill>
                  <a:srgbClr val="FF0000"/>
                </a:solidFill>
                <a:latin typeface="+mn-lt"/>
              </a:rPr>
              <a:t>göre</a:t>
            </a:r>
            <a:endParaRPr lang="tr-TR" altLang="tr-TR" sz="1600" dirty="0" smtClean="0">
              <a:solidFill>
                <a:srgbClr val="FF0000"/>
              </a:solidFill>
              <a:latin typeface="+mn-lt"/>
            </a:endParaRPr>
          </a:p>
          <a:p>
            <a:pPr marL="266700" indent="182563" algn="just" defTabSz="342900" fontAlgn="base">
              <a:lnSpc>
                <a:spcPts val="2200"/>
              </a:lnSpc>
              <a:spcAft>
                <a:spcPct val="0"/>
              </a:spcAft>
              <a:buFontTx/>
              <a:buAutoNum type="alphaLcParenR"/>
            </a:pPr>
            <a:r>
              <a:rPr lang="tr-TR" altLang="tr-TR" sz="1600" dirty="0" smtClean="0">
                <a:latin typeface="+mn-lt"/>
              </a:rPr>
              <a:t>Bina yapımında kullanılan malzemeye göre (ahşap, yığma, betonarme, çelik </a:t>
            </a:r>
            <a:r>
              <a:rPr lang="tr-TR" altLang="tr-TR" sz="1600" dirty="0" err="1" smtClean="0">
                <a:latin typeface="+mn-lt"/>
              </a:rPr>
              <a:t>kontrüksiyon</a:t>
            </a:r>
            <a:r>
              <a:rPr lang="tr-TR" altLang="tr-TR" sz="1600" dirty="0" smtClean="0">
                <a:latin typeface="+mn-lt"/>
              </a:rPr>
              <a:t> vb.</a:t>
            </a:r>
          </a:p>
          <a:p>
            <a:pPr marL="266700" indent="182563" algn="just" defTabSz="342900" fontAlgn="base">
              <a:lnSpc>
                <a:spcPts val="2200"/>
              </a:lnSpc>
              <a:spcAft>
                <a:spcPct val="0"/>
              </a:spcAft>
              <a:buFontTx/>
              <a:buAutoNum type="alphaLcParenR"/>
            </a:pPr>
            <a:r>
              <a:rPr lang="tr-TR" altLang="tr-TR" sz="1600" dirty="0" smtClean="0">
                <a:latin typeface="+mn-lt"/>
              </a:rPr>
              <a:t>Binanın kat adedi ve büyüklüğüne göre</a:t>
            </a:r>
          </a:p>
          <a:p>
            <a:pPr marL="92075" indent="174625" algn="just" defTabSz="342900" fontAlgn="base">
              <a:lnSpc>
                <a:spcPts val="2200"/>
              </a:lnSpc>
              <a:spcAft>
                <a:spcPct val="0"/>
              </a:spcAft>
              <a:buFontTx/>
              <a:buAutoNum type="arabicPeriod" startAt="3"/>
            </a:pPr>
            <a:r>
              <a:rPr lang="tr-TR" altLang="tr-TR" sz="1600" dirty="0" smtClean="0">
                <a:solidFill>
                  <a:srgbClr val="FF0000"/>
                </a:solidFill>
                <a:latin typeface="+mn-lt"/>
              </a:rPr>
              <a:t>Hasar durumuna </a:t>
            </a:r>
            <a:r>
              <a:rPr lang="tr-TR" altLang="tr-TR" sz="1600" dirty="0" smtClean="0">
                <a:solidFill>
                  <a:srgbClr val="FF0000"/>
                </a:solidFill>
                <a:latin typeface="+mn-lt"/>
              </a:rPr>
              <a:t>göre</a:t>
            </a:r>
            <a:endParaRPr lang="tr-TR" altLang="tr-TR" sz="1600" dirty="0" smtClean="0">
              <a:solidFill>
                <a:srgbClr val="FF0000"/>
              </a:solidFill>
              <a:latin typeface="+mn-lt"/>
            </a:endParaRPr>
          </a:p>
          <a:p>
            <a:pPr marL="266700" indent="182563" algn="just" defTabSz="342900" fontAlgn="base">
              <a:lnSpc>
                <a:spcPts val="2200"/>
              </a:lnSpc>
              <a:spcAft>
                <a:spcPct val="0"/>
              </a:spcAft>
              <a:buFontTx/>
              <a:buAutoNum type="alphaLcParenR"/>
            </a:pPr>
            <a:r>
              <a:rPr lang="tr-TR" altLang="tr-TR" sz="1600" dirty="0" smtClean="0">
                <a:latin typeface="+mn-lt"/>
              </a:rPr>
              <a:t>Tam çökmüş bina</a:t>
            </a:r>
          </a:p>
          <a:p>
            <a:pPr marL="266700" indent="182563" algn="just" defTabSz="342900" fontAlgn="base">
              <a:lnSpc>
                <a:spcPts val="2200"/>
              </a:lnSpc>
              <a:spcAft>
                <a:spcPct val="0"/>
              </a:spcAft>
              <a:buFontTx/>
              <a:buAutoNum type="alphaLcParenR"/>
            </a:pPr>
            <a:r>
              <a:rPr lang="tr-TR" altLang="tr-TR" sz="1600" dirty="0" smtClean="0">
                <a:latin typeface="+mn-lt"/>
              </a:rPr>
              <a:t>Yarı çökmüş bina</a:t>
            </a:r>
          </a:p>
          <a:p>
            <a:pPr marL="266700" indent="182563" algn="just" defTabSz="342900" fontAlgn="base">
              <a:lnSpc>
                <a:spcPts val="2200"/>
              </a:lnSpc>
              <a:spcAft>
                <a:spcPct val="0"/>
              </a:spcAft>
              <a:buFontTx/>
              <a:buAutoNum type="alphaLcParenR"/>
            </a:pPr>
            <a:r>
              <a:rPr lang="tr-TR" altLang="tr-TR" sz="1600" dirty="0" smtClean="0">
                <a:latin typeface="+mn-lt"/>
              </a:rPr>
              <a:t>Kısmi çökmüş bina</a:t>
            </a:r>
          </a:p>
          <a:p>
            <a:pPr marL="266700" indent="182563" algn="just" defTabSz="342900" fontAlgn="base">
              <a:lnSpc>
                <a:spcPts val="2200"/>
              </a:lnSpc>
              <a:spcAft>
                <a:spcPct val="0"/>
              </a:spcAft>
              <a:buFontTx/>
              <a:buAutoNum type="alphaLcParenR"/>
            </a:pPr>
            <a:r>
              <a:rPr lang="tr-TR" altLang="tr-TR" sz="1600" dirty="0" smtClean="0">
                <a:latin typeface="+mn-lt"/>
              </a:rPr>
              <a:t>Ağır hasarlı bina</a:t>
            </a:r>
            <a:endParaRPr lang="tr-TR" altLang="tr-TR" sz="1600" dirty="0">
              <a:latin typeface="+mn-lt"/>
            </a:endParaRPr>
          </a:p>
        </p:txBody>
      </p:sp>
      <p:sp>
        <p:nvSpPr>
          <p:cNvPr id="11" name="Metin kutusu 10"/>
          <p:cNvSpPr txBox="1"/>
          <p:nvPr/>
        </p:nvSpPr>
        <p:spPr>
          <a:xfrm>
            <a:off x="554763" y="1376251"/>
            <a:ext cx="3735638" cy="346249"/>
          </a:xfrm>
          <a:prstGeom prst="rect">
            <a:avLst/>
          </a:prstGeom>
          <a:noFill/>
        </p:spPr>
        <p:txBody>
          <a:bodyPr wrap="none" lIns="68580" tIns="34290" rIns="68580" bIns="34290" rtlCol="0">
            <a:spAutoFit/>
          </a:bodyPr>
          <a:lstStyle/>
          <a:p>
            <a:r>
              <a:rPr lang="tr-TR"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ENKAZA GİRİŞ TEKNİKLERİ</a:t>
            </a:r>
          </a:p>
        </p:txBody>
      </p:sp>
    </p:spTree>
    <p:extLst>
      <p:ext uri="{BB962C8B-B14F-4D97-AF65-F5344CB8AC3E}">
        <p14:creationId xmlns:p14="http://schemas.microsoft.com/office/powerpoint/2010/main" val="35740741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2384</Words>
  <Application>Microsoft Office PowerPoint</Application>
  <PresentationFormat>Geniş ekran</PresentationFormat>
  <Paragraphs>254</Paragraphs>
  <Slides>36</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36</vt:i4>
      </vt:variant>
    </vt:vector>
  </HeadingPairs>
  <TitlesOfParts>
    <vt:vector size="46" baseType="lpstr">
      <vt:lpstr>Arial</vt:lpstr>
      <vt:lpstr>Arial Black</vt:lpstr>
      <vt:lpstr>Calibri</vt:lpstr>
      <vt:lpstr>Calibri Light</vt:lpstr>
      <vt:lpstr>Helvetica Light</vt:lpstr>
      <vt:lpstr>Times New Roman</vt:lpstr>
      <vt:lpstr>Verdana</vt:lpstr>
      <vt:lpstr>Wingdings</vt:lpstr>
      <vt:lpstr>Office Teması</vt:lpstr>
      <vt:lpstr>Slayt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Rafet BASAK</dc:creator>
  <cp:lastModifiedBy>Rafet BASAK</cp:lastModifiedBy>
  <cp:revision>5</cp:revision>
  <dcterms:created xsi:type="dcterms:W3CDTF">2019-01-07T08:02:48Z</dcterms:created>
  <dcterms:modified xsi:type="dcterms:W3CDTF">2019-01-07T08:24:54Z</dcterms:modified>
</cp:coreProperties>
</file>