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1F819E5-528B-48A0-A19B-4AC9442572E4}" type="datetimeFigureOut">
              <a:rPr lang="tr-TR" smtClean="0"/>
              <a:t>03.01.2019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133736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F819E5-528B-48A0-A19B-4AC9442572E4}" type="datetimeFigureOut">
              <a:rPr lang="tr-TR" smtClean="0"/>
              <a:t>03.01.2019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84501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F819E5-528B-48A0-A19B-4AC9442572E4}" type="datetimeFigureOut">
              <a:rPr lang="tr-TR" smtClean="0"/>
              <a:t>03.01.2019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1182584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946B7D15-6306-4555-9423-AAD7FA874A97}" type="datetime1">
              <a:rPr lang="tr-TR" smtClean="0"/>
              <a:t>03.01.2019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a:xfrm>
            <a:off x="11363227" y="6309215"/>
            <a:ext cx="477543" cy="477542"/>
          </a:xfrm>
        </p:spPr>
        <p:txBody>
          <a:bodyPr/>
          <a:lstStyle>
            <a:lvl1pPr algn="ctr">
              <a:defRPr sz="1800" b="1"/>
            </a:lvl1pPr>
          </a:lstStyle>
          <a:p>
            <a:fld id="{1EDBCF86-4C6C-45BD-AB90-9F5A9BF58ABB}" type="slidenum">
              <a:rPr lang="tr-TR" smtClean="0"/>
              <a:pPr/>
              <a:t>‹#›</a:t>
            </a:fld>
            <a:endParaRPr lang="tr-TR" dirty="0"/>
          </a:p>
        </p:txBody>
      </p:sp>
      <p:graphicFrame>
        <p:nvGraphicFramePr>
          <p:cNvPr id="13" name="Nesne 12"/>
          <p:cNvGraphicFramePr>
            <a:graphicFrameLocks noChangeAspect="1"/>
          </p:cNvGraphicFramePr>
          <p:nvPr userDrawn="1">
            <p:extLst/>
          </p:nvPr>
        </p:nvGraphicFramePr>
        <p:xfrm>
          <a:off x="-6546" y="25151"/>
          <a:ext cx="12156200" cy="1379443"/>
        </p:xfrm>
        <a:graphic>
          <a:graphicData uri="http://schemas.openxmlformats.org/presentationml/2006/ole">
            <mc:AlternateContent xmlns:mc="http://schemas.openxmlformats.org/markup-compatibility/2006">
              <mc:Choice xmlns:v="urn:schemas-microsoft-com:vml" Requires="v">
                <p:oleObj spid="_x0000_s1027" r:id="rId3" imgW="17777520" imgH="2018880" progId="">
                  <p:embed/>
                </p:oleObj>
              </mc:Choice>
              <mc:Fallback>
                <p:oleObj r:id="rId3" imgW="17777520" imgH="2018880" progId="">
                  <p:embed/>
                  <p:pic>
                    <p:nvPicPr>
                      <p:cNvPr id="0" name=""/>
                      <p:cNvPicPr/>
                      <p:nvPr/>
                    </p:nvPicPr>
                    <p:blipFill>
                      <a:blip r:embed="rId4"/>
                      <a:stretch>
                        <a:fillRect/>
                      </a:stretch>
                    </p:blipFill>
                    <p:spPr>
                      <a:xfrm>
                        <a:off x="-6546" y="25151"/>
                        <a:ext cx="12156200" cy="1379443"/>
                      </a:xfrm>
                      <a:prstGeom prst="rect">
                        <a:avLst/>
                      </a:prstGeom>
                    </p:spPr>
                  </p:pic>
                </p:oleObj>
              </mc:Fallback>
            </mc:AlternateContent>
          </a:graphicData>
        </a:graphic>
      </p:graphicFrame>
      <p:sp>
        <p:nvSpPr>
          <p:cNvPr id="8" name="Unvan 1"/>
          <p:cNvSpPr txBox="1">
            <a:spLocks/>
          </p:cNvSpPr>
          <p:nvPr userDrawn="1"/>
        </p:nvSpPr>
        <p:spPr>
          <a:xfrm>
            <a:off x="1627138" y="648883"/>
            <a:ext cx="9128845" cy="6048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800" b="1" cap="none" spc="0" dirty="0" smtClean="0">
                <a:ln w="13462">
                  <a:solidFill>
                    <a:schemeClr val="bg1"/>
                  </a:solidFill>
                  <a:prstDash val="solid"/>
                </a:ln>
                <a:solidFill>
                  <a:schemeClr val="bg1"/>
                </a:solidFill>
                <a:effectLst>
                  <a:outerShdw dist="38100" dir="2700000" algn="bl" rotWithShape="0">
                    <a:schemeClr val="tx1"/>
                  </a:outerShdw>
                </a:effectLst>
                <a:latin typeface="Arial Black" panose="020B0A04020102020204" pitchFamily="34" charset="0"/>
                <a:cs typeface="Times New Roman" pitchFamily="18" charset="0"/>
              </a:rPr>
              <a:t>DESTEK HİZMETLERİ GENEL MÜDÜRLÜĞÜ</a:t>
            </a:r>
            <a:endParaRPr lang="tr-TR" sz="2800" b="1" cap="none" spc="0" dirty="0">
              <a:ln w="13462">
                <a:solidFill>
                  <a:schemeClr val="bg1"/>
                </a:solidFill>
                <a:prstDash val="solid"/>
              </a:ln>
              <a:solidFill>
                <a:schemeClr val="bg1"/>
              </a:solidFill>
              <a:effectLst>
                <a:outerShdw dist="38100" dir="2700000" algn="bl" rotWithShape="0">
                  <a:schemeClr val="tx1"/>
                </a:outerShdw>
              </a:effectLst>
              <a:latin typeface="Arial Black" panose="020B0A04020102020204" pitchFamily="34" charset="0"/>
            </a:endParaRPr>
          </a:p>
        </p:txBody>
      </p:sp>
      <p:cxnSp>
        <p:nvCxnSpPr>
          <p:cNvPr id="15" name="Düz Bağlayıcı 14"/>
          <p:cNvCxnSpPr>
            <a:endCxn id="16" idx="2"/>
          </p:cNvCxnSpPr>
          <p:nvPr userDrawn="1"/>
        </p:nvCxnSpPr>
        <p:spPr>
          <a:xfrm>
            <a:off x="885335" y="6532940"/>
            <a:ext cx="10477893" cy="15046"/>
          </a:xfrm>
          <a:prstGeom prst="line">
            <a:avLst/>
          </a:prstGeom>
          <a:ln>
            <a:solidFill>
              <a:srgbClr val="FF0000"/>
            </a:solidFill>
          </a:ln>
        </p:spPr>
        <p:style>
          <a:lnRef idx="1">
            <a:schemeClr val="accent6"/>
          </a:lnRef>
          <a:fillRef idx="0">
            <a:schemeClr val="accent6"/>
          </a:fillRef>
          <a:effectRef idx="0">
            <a:schemeClr val="accent6"/>
          </a:effectRef>
          <a:fontRef idx="minor">
            <a:schemeClr val="tx1"/>
          </a:fontRef>
        </p:style>
      </p:cxnSp>
      <p:sp>
        <p:nvSpPr>
          <p:cNvPr id="16" name="Oval 15"/>
          <p:cNvSpPr/>
          <p:nvPr userDrawn="1"/>
        </p:nvSpPr>
        <p:spPr>
          <a:xfrm>
            <a:off x="11363228" y="6309215"/>
            <a:ext cx="477542" cy="4775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306935515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F819E5-528B-48A0-A19B-4AC9442572E4}" type="datetimeFigureOut">
              <a:rPr lang="tr-TR" smtClean="0"/>
              <a:t>03.01.2019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91058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1F819E5-528B-48A0-A19B-4AC9442572E4}" type="datetimeFigureOut">
              <a:rPr lang="tr-TR" smtClean="0"/>
              <a:t>03.01.2019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7392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1F819E5-528B-48A0-A19B-4AC9442572E4}" type="datetimeFigureOut">
              <a:rPr lang="tr-TR" smtClean="0"/>
              <a:t>03.01.2019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55901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1F819E5-528B-48A0-A19B-4AC9442572E4}" type="datetimeFigureOut">
              <a:rPr lang="tr-TR" smtClean="0"/>
              <a:t>03.01.2019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40539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1F819E5-528B-48A0-A19B-4AC9442572E4}" type="datetimeFigureOut">
              <a:rPr lang="tr-TR" smtClean="0"/>
              <a:t>03.01.2019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01385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1F819E5-528B-48A0-A19B-4AC9442572E4}" type="datetimeFigureOut">
              <a:rPr lang="tr-TR" smtClean="0"/>
              <a:t>03.01.2019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156248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F819E5-528B-48A0-A19B-4AC9442572E4}" type="datetimeFigureOut">
              <a:rPr lang="tr-TR" smtClean="0"/>
              <a:t>03.01.2019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2325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F819E5-528B-48A0-A19B-4AC9442572E4}" type="datetimeFigureOut">
              <a:rPr lang="tr-TR" smtClean="0"/>
              <a:t>03.01.2019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845813-995D-4EA9-8EE6-725CE8D2A2C1}" type="slidenum">
              <a:rPr lang="tr-TR" smtClean="0"/>
              <a:t>‹#›</a:t>
            </a:fld>
            <a:endParaRPr lang="tr-TR"/>
          </a:p>
        </p:txBody>
      </p:sp>
    </p:spTree>
    <p:extLst>
      <p:ext uri="{BB962C8B-B14F-4D97-AF65-F5344CB8AC3E}">
        <p14:creationId xmlns:p14="http://schemas.microsoft.com/office/powerpoint/2010/main" val="266478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819E5-528B-48A0-A19B-4AC9442572E4}" type="datetimeFigureOut">
              <a:rPr lang="tr-TR" smtClean="0"/>
              <a:t>03.01.2019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45813-995D-4EA9-8EE6-725CE8D2A2C1}" type="slidenum">
              <a:rPr lang="tr-TR" smtClean="0"/>
              <a:t>‹#›</a:t>
            </a:fld>
            <a:endParaRPr lang="tr-TR"/>
          </a:p>
        </p:txBody>
      </p:sp>
    </p:spTree>
    <p:extLst>
      <p:ext uri="{BB962C8B-B14F-4D97-AF65-F5344CB8AC3E}">
        <p14:creationId xmlns:p14="http://schemas.microsoft.com/office/powerpoint/2010/main" val="18661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6649" y="1816701"/>
            <a:ext cx="3295135" cy="3151279"/>
          </a:xfrm>
        </p:spPr>
      </p:pic>
      <p:sp>
        <p:nvSpPr>
          <p:cNvPr id="5" name="Metin kutusu 4"/>
          <p:cNvSpPr txBox="1"/>
          <p:nvPr/>
        </p:nvSpPr>
        <p:spPr>
          <a:xfrm>
            <a:off x="3657600" y="1739757"/>
            <a:ext cx="8196649" cy="954107"/>
          </a:xfrm>
          <a:prstGeom prst="rect">
            <a:avLst/>
          </a:prstGeom>
          <a:noFill/>
        </p:spPr>
        <p:txBody>
          <a:bodyPr wrap="square" rtlCol="0" anchor="ctr">
            <a:spAutoFit/>
          </a:bodyPr>
          <a:lstStyle/>
          <a:p>
            <a:pPr algn="ctr"/>
            <a:r>
              <a:rPr lang="tr-TR" sz="2800" dirty="0" smtClean="0">
                <a:ln w="0"/>
                <a:solidFill>
                  <a:schemeClr val="accent5"/>
                </a:solidFill>
                <a:effectLst>
                  <a:reflection blurRad="6350" stA="53000" endA="300" endPos="35500" dir="5400000" sy="-90000" algn="bl" rotWithShape="0"/>
                </a:effectLst>
                <a:latin typeface="Arial Black" panose="020B0A04020102020204" pitchFamily="34" charset="0"/>
                <a:cs typeface="Times New Roman" pitchFamily="18" charset="0"/>
              </a:rPr>
              <a:t>İŞYERİ SAĞLIK VE GÜVENLİK BİRİMİ </a:t>
            </a:r>
            <a:br>
              <a:rPr lang="tr-TR" sz="2800" dirty="0" smtClean="0">
                <a:ln w="0"/>
                <a:solidFill>
                  <a:schemeClr val="accent5"/>
                </a:solidFill>
                <a:effectLst>
                  <a:reflection blurRad="6350" stA="53000" endA="300" endPos="35500" dir="5400000" sy="-90000" algn="bl" rotWithShape="0"/>
                </a:effectLst>
                <a:latin typeface="Arial Black" panose="020B0A04020102020204" pitchFamily="34" charset="0"/>
                <a:cs typeface="Times New Roman" pitchFamily="18" charset="0"/>
              </a:rPr>
            </a:br>
            <a:r>
              <a:rPr lang="tr-TR" sz="2800" dirty="0" smtClean="0">
                <a:ln w="0"/>
                <a:solidFill>
                  <a:schemeClr val="accent5"/>
                </a:solidFill>
                <a:effectLst>
                  <a:reflection blurRad="6350" stA="53000" endA="300" endPos="35500" dir="5400000" sy="-90000" algn="bl" rotWithShape="0"/>
                </a:effectLst>
                <a:latin typeface="Arial Black" panose="020B0A04020102020204" pitchFamily="34" charset="0"/>
                <a:cs typeface="Times New Roman" pitchFamily="18" charset="0"/>
              </a:rPr>
              <a:t>DAİRE BAŞKANLIĞI</a:t>
            </a:r>
            <a:endParaRPr lang="tr-TR" dirty="0">
              <a:ln w="0"/>
              <a:solidFill>
                <a:schemeClr val="accent5"/>
              </a:solidFill>
              <a:effectLst>
                <a:reflection blurRad="6350" stA="53000" endA="300" endPos="35500" dir="5400000" sy="-90000" algn="bl" rotWithShape="0"/>
              </a:effectLst>
            </a:endParaRPr>
          </a:p>
        </p:txBody>
      </p:sp>
      <p:sp>
        <p:nvSpPr>
          <p:cNvPr id="7" name="Metin kutusu 6"/>
          <p:cNvSpPr txBox="1"/>
          <p:nvPr/>
        </p:nvSpPr>
        <p:spPr>
          <a:xfrm>
            <a:off x="4767854" y="3890762"/>
            <a:ext cx="5976139" cy="1077218"/>
          </a:xfrm>
          <a:prstGeom prst="rect">
            <a:avLst/>
          </a:prstGeom>
          <a:noFill/>
        </p:spPr>
        <p:txBody>
          <a:bodyPr wrap="square" rtlCol="0" anchor="ctr">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3200" b="1" dirty="0" smtClean="0">
                <a:ln/>
                <a:solidFill>
                  <a:schemeClr val="accent5"/>
                </a:solidFill>
                <a:latin typeface="Times New Roman" panose="02020603050405020304" pitchFamily="18" charset="0"/>
                <a:cs typeface="Times New Roman" panose="02020603050405020304" pitchFamily="18" charset="0"/>
              </a:rPr>
              <a:t>İŞYERLERİ ACİL DURUMLARYÖNETMELİĞİ</a:t>
            </a:r>
            <a:endParaRPr lang="tr-TR" sz="3200" b="1" dirty="0">
              <a:ln/>
              <a:solidFill>
                <a:schemeClr val="accent5"/>
              </a:solidFill>
            </a:endParaRPr>
          </a:p>
        </p:txBody>
      </p:sp>
    </p:spTree>
    <p:extLst>
      <p:ext uri="{BB962C8B-B14F-4D97-AF65-F5344CB8AC3E}">
        <p14:creationId xmlns:p14="http://schemas.microsoft.com/office/powerpoint/2010/main" val="2344577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18983" y="1441621"/>
            <a:ext cx="10840994" cy="5028556"/>
          </a:xfrm>
          <a:prstGeom prst="rect">
            <a:avLst/>
          </a:prstGeom>
          <a:noFill/>
        </p:spPr>
        <p:txBody>
          <a:bodyPr wrap="square" rtlCol="0">
            <a:spAutoFit/>
          </a:bodyPr>
          <a:lstStyle/>
          <a:p>
            <a:pPr algn="just">
              <a:lnSpc>
                <a:spcPct val="150000"/>
              </a:lnSpc>
            </a:pPr>
            <a:r>
              <a:rPr lang="tr-TR" b="1" dirty="0" smtClean="0">
                <a:latin typeface="Times New Roman" panose="02020603050405020304" pitchFamily="18" charset="0"/>
                <a:cs typeface="Times New Roman" panose="02020603050405020304" pitchFamily="18" charset="0"/>
              </a:rPr>
              <a:t>d) </a:t>
            </a:r>
            <a:r>
              <a:rPr lang="tr-TR" dirty="0" smtClean="0">
                <a:latin typeface="Times New Roman" panose="02020603050405020304" pitchFamily="18" charset="0"/>
                <a:cs typeface="Times New Roman" panose="02020603050405020304" pitchFamily="18" charset="0"/>
              </a:rPr>
              <a:t>Acil durumlarla mücadele için işyerinin büyüklüğü ve taşıdığı özel tehlikeler, yapılan işin niteliği, çalışan sayısı ile işyerinde bulunan diğer kişileri dikkate alarak; önleme, koruma, tahliye, yangınla mücadele, ilk yardım ve benzeri konularda uygun donanıma sahip ve bu konularda eğitimli yeterli sayıda çalışanı görevlendirir ve her zaman hazır bulunmalarını sağlar.</a:t>
            </a:r>
            <a:endParaRPr lang="tr-TR" b="1" dirty="0" smtClean="0">
              <a:latin typeface="Times New Roman" panose="02020603050405020304" pitchFamily="18" charset="0"/>
              <a:cs typeface="Times New Roman" panose="02020603050405020304" pitchFamily="18" charset="0"/>
            </a:endParaRPr>
          </a:p>
          <a:p>
            <a:pPr algn="just">
              <a:lnSpc>
                <a:spcPct val="150000"/>
              </a:lnSpc>
            </a:pPr>
            <a:r>
              <a:rPr lang="tr-TR" b="1" dirty="0" smtClean="0">
                <a:latin typeface="Times New Roman" panose="02020603050405020304" pitchFamily="18" charset="0"/>
                <a:cs typeface="Times New Roman" panose="02020603050405020304" pitchFamily="18" charset="0"/>
              </a:rPr>
              <a:t>e)  </a:t>
            </a:r>
            <a:r>
              <a:rPr lang="tr-TR" dirty="0" smtClean="0">
                <a:latin typeface="Times New Roman" panose="02020603050405020304" pitchFamily="18" charset="0"/>
                <a:cs typeface="Times New Roman" panose="02020603050405020304" pitchFamily="18" charset="0"/>
              </a:rPr>
              <a:t>Özellikle ilk yardım, acil tıbbi müdahale, kurtarma ve yangınla mücadele konularında, işyeri dışındaki kuruluşlarla irtibatı sağlayacak gerekli düzenlemeleri yapar.</a:t>
            </a:r>
          </a:p>
          <a:p>
            <a:pPr algn="just">
              <a:lnSpc>
                <a:spcPct val="150000"/>
              </a:lnSpc>
            </a:pPr>
            <a:r>
              <a:rPr lang="tr-TR" b="1" dirty="0" smtClean="0">
                <a:latin typeface="Times New Roman" panose="02020603050405020304" pitchFamily="18" charset="0"/>
                <a:cs typeface="Times New Roman" panose="02020603050405020304" pitchFamily="18" charset="0"/>
              </a:rPr>
              <a:t>f) </a:t>
            </a:r>
            <a:r>
              <a:rPr lang="tr-TR" dirty="0" smtClean="0">
                <a:latin typeface="Times New Roman" panose="02020603050405020304" pitchFamily="18" charset="0"/>
                <a:cs typeface="Times New Roman" panose="02020603050405020304" pitchFamily="18" charset="0"/>
              </a:rPr>
              <a:t>Acil durumlarda enerji kaynaklarının ve tehlike yaratabilecek sistemlerin olumsuz durumlar yaratmayacak ve koruyucu sistemleri etkilemeyecek şekilde devre dışı bırakılması ile ilgili gerekli düzenlemeleri yapar.</a:t>
            </a:r>
          </a:p>
          <a:p>
            <a:pPr algn="just">
              <a:lnSpc>
                <a:spcPct val="150000"/>
              </a:lnSpc>
            </a:pPr>
            <a:r>
              <a:rPr lang="tr-TR" b="1" dirty="0" smtClean="0">
                <a:latin typeface="Times New Roman" panose="02020603050405020304" pitchFamily="18" charset="0"/>
                <a:cs typeface="Times New Roman" panose="02020603050405020304" pitchFamily="18" charset="0"/>
              </a:rPr>
              <a:t>g)  </a:t>
            </a:r>
            <a:r>
              <a:rPr lang="tr-TR" dirty="0" smtClean="0">
                <a:latin typeface="Times New Roman" panose="02020603050405020304" pitchFamily="18" charset="0"/>
                <a:cs typeface="Times New Roman" panose="02020603050405020304" pitchFamily="18" charset="0"/>
              </a:rPr>
              <a:t>Varsa alt işveren ve geçici iş ilişkisi kurulan işverenin çalışanları ile müşteri ve ziyaretçi gibi işyerinde bulunan diğer kişileri acil durumlar konusunda bilgilendirir.</a:t>
            </a:r>
          </a:p>
          <a:p>
            <a:pPr algn="just">
              <a:lnSpc>
                <a:spcPct val="150000"/>
              </a:lnSpc>
            </a:pPr>
            <a:r>
              <a:rPr lang="tr-TR" b="1" dirty="0" smtClean="0">
                <a:latin typeface="Times New Roman" panose="02020603050405020304" pitchFamily="18" charset="0"/>
                <a:cs typeface="Times New Roman" panose="02020603050405020304" pitchFamily="18" charset="0"/>
              </a:rPr>
              <a:t>- (2)  </a:t>
            </a:r>
            <a:r>
              <a:rPr lang="tr-TR" dirty="0" smtClean="0">
                <a:latin typeface="Times New Roman" panose="02020603050405020304" pitchFamily="18" charset="0"/>
                <a:cs typeface="Times New Roman" panose="02020603050405020304" pitchFamily="18" charset="0"/>
              </a:rPr>
              <a:t>Acil durumlarla ilgili özel görevlendirilen çalışanların sorumlulukları işverenlerin konuya ilişkin</a:t>
            </a:r>
          </a:p>
          <a:p>
            <a:pPr algn="just">
              <a:lnSpc>
                <a:spcPct val="150000"/>
              </a:lnSpc>
            </a:pPr>
            <a:r>
              <a:rPr lang="tr-TR" dirty="0" smtClean="0">
                <a:latin typeface="Times New Roman" panose="02020603050405020304" pitchFamily="18" charset="0"/>
                <a:cs typeface="Times New Roman" panose="02020603050405020304" pitchFamily="18" charset="0"/>
              </a:rPr>
              <a:t>yükümlülüğünü ortadan kaldırmaz.</a:t>
            </a:r>
            <a:endParaRPr lang="tr-TR"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9</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133692486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09600" y="2449434"/>
            <a:ext cx="10840994" cy="332398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6 – (1) </a:t>
            </a:r>
            <a:r>
              <a:rPr lang="tr-TR" sz="2000" dirty="0" smtClean="0">
                <a:latin typeface="Times New Roman" panose="02020603050405020304" pitchFamily="18" charset="0"/>
                <a:cs typeface="Times New Roman" panose="02020603050405020304" pitchFamily="18" charset="0"/>
              </a:rPr>
              <a:t>Çalışanların acil durumlarla ilgili yükümlülükleri aşağıda belirtilmiştir:</a:t>
            </a:r>
          </a:p>
          <a:p>
            <a:pPr algn="just">
              <a:lnSpc>
                <a:spcPct val="150000"/>
              </a:lnSpc>
            </a:pPr>
            <a:r>
              <a:rPr lang="tr-TR" sz="2000" b="1"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Acil durum planında belirtilen hususlar dahilinde alınan önleyici ve sınırlandırıcı tedbirlere uymak.</a:t>
            </a:r>
          </a:p>
          <a:p>
            <a:pPr algn="just">
              <a:lnSpc>
                <a:spcPct val="150000"/>
              </a:lnSpc>
            </a:pPr>
            <a:r>
              <a:rPr lang="tr-TR" sz="2000" b="1" dirty="0" smtClean="0">
                <a:latin typeface="Times New Roman" panose="02020603050405020304" pitchFamily="18" charset="0"/>
                <a:cs typeface="Times New Roman" panose="02020603050405020304" pitchFamily="18" charset="0"/>
              </a:rPr>
              <a:t>b) </a:t>
            </a:r>
            <a:r>
              <a:rPr lang="tr-TR" sz="2000" dirty="0" smtClean="0">
                <a:latin typeface="Times New Roman" panose="02020603050405020304" pitchFamily="18" charset="0"/>
                <a:cs typeface="Times New Roman" panose="02020603050405020304" pitchFamily="18" charset="0"/>
              </a:rPr>
              <a:t>İşyerindeki makine, cihaz, araç, gereç, tesis ve binalarda kendileri ve diğer kişilerin sağlık ve güvenliğini tehlikeye düşürecek acil durum ile karşılaştıklarında; hemen en yakın amirine, acil durumla ilgili görevlendirilen sorumluya veya çalışan temsilcisine haber vermek.</a:t>
            </a:r>
          </a:p>
          <a:p>
            <a:pPr algn="just">
              <a:lnSpc>
                <a:spcPct val="150000"/>
              </a:lnSpc>
            </a:pPr>
            <a:r>
              <a:rPr lang="tr-TR" sz="2000" b="1"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Acil durumun giderilmesi için, işveren ile işyeri dışındaki ilgili kuruluşlardan olay yerine intikal eden ekiplerin talimatlarına uymak.</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84691" y="6326660"/>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10</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336031" y="1633674"/>
            <a:ext cx="7215758" cy="400110"/>
          </a:xfrm>
          <a:prstGeom prst="rect">
            <a:avLst/>
          </a:prstGeom>
          <a:noFill/>
        </p:spPr>
        <p:txBody>
          <a:bodyPr wrap="none" rtlCol="0">
            <a:spAutoFit/>
          </a:bodyPr>
          <a:lstStyle/>
          <a:p>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ÇALIŞANLARIN YÜKÜMLÜLÜK VE </a:t>
            </a:r>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SORUMLULUKLARI:</a:t>
            </a:r>
            <a:endParaRPr lang="tr-TR"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635976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59027" y="2251727"/>
            <a:ext cx="10840994" cy="3268652"/>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ç) </a:t>
            </a:r>
            <a:r>
              <a:rPr lang="tr-TR" sz="2000" dirty="0" smtClean="0">
                <a:latin typeface="Times New Roman" panose="02020603050405020304" pitchFamily="18" charset="0"/>
                <a:cs typeface="Times New Roman" panose="02020603050405020304" pitchFamily="18" charset="0"/>
              </a:rPr>
              <a:t>Acil durumlar sırasında kendisinin ve çalışma arkadaşlarının hayatını tehlikeye düşürmeyecek şekilde davranmak.</a:t>
            </a:r>
          </a:p>
          <a:p>
            <a:pPr algn="just">
              <a:lnSpc>
                <a:spcPct val="150000"/>
              </a:lnSpc>
            </a:pPr>
            <a:r>
              <a:rPr lang="tr-TR" sz="2000" b="1" dirty="0" smtClean="0">
                <a:latin typeface="Times New Roman" panose="02020603050405020304" pitchFamily="18" charset="0"/>
                <a:cs typeface="Times New Roman" panose="02020603050405020304" pitchFamily="18" charset="0"/>
              </a:rPr>
              <a:t>- (2)</a:t>
            </a:r>
            <a:r>
              <a:rPr lang="tr-TR" sz="2000" dirty="0" smtClean="0">
                <a:latin typeface="Times New Roman" panose="02020603050405020304" pitchFamily="18" charset="0"/>
                <a:cs typeface="Times New Roman" panose="02020603050405020304" pitchFamily="18" charset="0"/>
              </a:rPr>
              <a:t> İşveren, çalışanların kendileri veya diğer kişilerin güvenliği için ciddi ve yakın bir tehlike ile karşılaştıkları ve amirine hemen haber veremedikleri durumlarda; istenmeyen sonuçların önlenmesi için, bilgileri ve mevcut teknik donanımları çerçevesinde müdahale edebilmelerine imkân sağlar. Böyle bir durumda çalışanlar, ihmal veya dikkatsiz davranışları olmadıkça yaptıkları müdahaleden dolayı sorumlu tutulamaz.</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1165" y="6326660"/>
            <a:ext cx="42697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11</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37891957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3306170"/>
            <a:ext cx="10840994" cy="707886"/>
          </a:xfrm>
          <a:prstGeom prst="rect">
            <a:avLst/>
          </a:prstGeom>
          <a:noFill/>
        </p:spPr>
        <p:txBody>
          <a:bodyPr wrap="square" rtlCol="0">
            <a:spAutoFit/>
          </a:bodyPr>
          <a:lstStyle/>
          <a:p>
            <a:pPr algn="ctr"/>
            <a:r>
              <a:rPr lang="tr-TR" sz="4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ACİL DURUM PLANININ HAZIRLANMASI</a:t>
            </a:r>
            <a:endParaRPr lang="tr-TR" sz="4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84691" y="6326661"/>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12</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1916569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43697" y="2792626"/>
            <a:ext cx="10840994" cy="2795958"/>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7 – (1) </a:t>
            </a:r>
            <a:r>
              <a:rPr lang="tr-TR" sz="2400" dirty="0" smtClean="0">
                <a:latin typeface="Times New Roman" panose="02020603050405020304" pitchFamily="18" charset="0"/>
                <a:cs typeface="Times New Roman" panose="02020603050405020304" pitchFamily="18" charset="0"/>
              </a:rPr>
              <a:t>Acil durum planı, tüm işyerleri için tasarım veya kuruluş aşamasından başlamak üzere acil durumların belirlenmesi, bunların olumsuz etkilerini önleyici ve sınırlandırıcı  tedbirlerin alınması, görevlendirilecek kişilerin belirlenmesi, acil durum müdahale ve tahliye yöntemlerinin oluşturulması, dokümantasyon, tatbikat ve acil durum planının yenilenmesi aşamaları izlenerek hazırlanır.</a:t>
            </a:r>
            <a:endParaRPr lang="tr-TR" sz="24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84690"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13</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543697" y="2072169"/>
            <a:ext cx="3335208" cy="461665"/>
          </a:xfrm>
          <a:prstGeom prst="rect">
            <a:avLst/>
          </a:prstGeom>
          <a:noFill/>
        </p:spPr>
        <p:txBody>
          <a:bodyPr wrap="non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ACİL DURUM </a:t>
            </a:r>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PLANI:</a:t>
            </a:r>
            <a:endParaRPr lang="tr-TR" b="1" dirty="0" smtClean="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4939785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354333"/>
            <a:ext cx="10840994" cy="332398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8 – (1) </a:t>
            </a:r>
            <a:r>
              <a:rPr lang="tr-TR" sz="2000" dirty="0" smtClean="0">
                <a:latin typeface="Times New Roman" panose="02020603050405020304" pitchFamily="18" charset="0"/>
                <a:cs typeface="Times New Roman" panose="02020603050405020304" pitchFamily="18" charset="0"/>
              </a:rPr>
              <a:t>İşyerinde meydana gelebilecek acil durumlar aşağıdaki hususlar dikkate alınarak belirlenir:</a:t>
            </a:r>
          </a:p>
          <a:p>
            <a:pPr algn="just">
              <a:lnSpc>
                <a:spcPct val="150000"/>
              </a:lnSpc>
            </a:pPr>
            <a:r>
              <a:rPr lang="tr-TR" sz="2000" b="1"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Risk değerlendirmesi sonuçları.</a:t>
            </a:r>
          </a:p>
          <a:p>
            <a:pPr algn="just">
              <a:lnSpc>
                <a:spcPct val="150000"/>
              </a:lnSpc>
            </a:pPr>
            <a:r>
              <a:rPr lang="tr-TR" sz="2000" b="1" dirty="0" smtClean="0">
                <a:latin typeface="Times New Roman" panose="02020603050405020304" pitchFamily="18" charset="0"/>
                <a:cs typeface="Times New Roman" panose="02020603050405020304" pitchFamily="18" charset="0"/>
              </a:rPr>
              <a:t>b)  </a:t>
            </a:r>
            <a:r>
              <a:rPr lang="tr-TR" sz="2000" dirty="0" smtClean="0">
                <a:latin typeface="Times New Roman" panose="02020603050405020304" pitchFamily="18" charset="0"/>
                <a:cs typeface="Times New Roman" panose="02020603050405020304" pitchFamily="18" charset="0"/>
              </a:rPr>
              <a:t>Yangın, tehlikeli kimyasal maddelerden kaynaklanan yayılım ve patlama ihtimali.</a:t>
            </a:r>
          </a:p>
          <a:p>
            <a:pPr algn="just">
              <a:lnSpc>
                <a:spcPct val="150000"/>
              </a:lnSpc>
            </a:pPr>
            <a:r>
              <a:rPr lang="tr-TR" sz="2000" b="1"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İlk yardım ve tahliye gerektirecek olaylar.</a:t>
            </a:r>
          </a:p>
          <a:p>
            <a:pPr algn="just">
              <a:lnSpc>
                <a:spcPct val="150000"/>
              </a:lnSpc>
            </a:pPr>
            <a:r>
              <a:rPr lang="tr-TR" sz="2000" b="1" dirty="0" smtClean="0">
                <a:latin typeface="Times New Roman" panose="02020603050405020304" pitchFamily="18" charset="0"/>
                <a:cs typeface="Times New Roman" panose="02020603050405020304" pitchFamily="18" charset="0"/>
              </a:rPr>
              <a:t>ç)  </a:t>
            </a:r>
            <a:r>
              <a:rPr lang="tr-TR" sz="2000" dirty="0" smtClean="0">
                <a:latin typeface="Times New Roman" panose="02020603050405020304" pitchFamily="18" charset="0"/>
                <a:cs typeface="Times New Roman" panose="02020603050405020304" pitchFamily="18" charset="0"/>
              </a:rPr>
              <a:t>Doğal afetlerin meydana gelme ihtimali.</a:t>
            </a:r>
          </a:p>
          <a:p>
            <a:pPr algn="just">
              <a:lnSpc>
                <a:spcPct val="150000"/>
              </a:lnSpc>
            </a:pPr>
            <a:r>
              <a:rPr lang="tr-TR" sz="2000" b="1" dirty="0" smtClean="0">
                <a:latin typeface="Times New Roman" panose="02020603050405020304" pitchFamily="18" charset="0"/>
                <a:cs typeface="Times New Roman" panose="02020603050405020304" pitchFamily="18" charset="0"/>
              </a:rPr>
              <a:t>d)  </a:t>
            </a:r>
            <a:r>
              <a:rPr lang="tr-TR" sz="2000" dirty="0" smtClean="0">
                <a:latin typeface="Times New Roman" panose="02020603050405020304" pitchFamily="18" charset="0"/>
                <a:cs typeface="Times New Roman" panose="02020603050405020304" pitchFamily="18" charset="0"/>
              </a:rPr>
              <a:t>Sabotaj ihtimali.</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8"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14</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363144" y="1510626"/>
            <a:ext cx="5749331"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ACİL DURUMLARIN </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BELİRLENMESİ:</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216032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2400657"/>
          </a:xfrm>
          <a:prstGeom prst="rect">
            <a:avLst/>
          </a:prstGeom>
          <a:noFill/>
        </p:spPr>
        <p:txBody>
          <a:bodyPr wrap="square" rtlCol="0">
            <a:spAutoFit/>
          </a:bodyPr>
          <a:lstStyle/>
          <a:p>
            <a:pPr>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9 – (1) </a:t>
            </a:r>
            <a:r>
              <a:rPr lang="tr-TR" sz="2000" dirty="0" smtClean="0">
                <a:latin typeface="Times New Roman" panose="02020603050405020304" pitchFamily="18" charset="0"/>
                <a:cs typeface="Times New Roman" panose="02020603050405020304" pitchFamily="18" charset="0"/>
              </a:rPr>
              <a:t>İşveren, belirlediği mümkün ve muhtemel acil durumların oluşturabileceği zararları önlemek ve daha büyük etkilerini sınırlandırmak üzere gerekli tedbirleri alır.</a:t>
            </a:r>
          </a:p>
          <a:p>
            <a:pPr>
              <a:lnSpc>
                <a:spcPct val="150000"/>
              </a:lnSpc>
            </a:pPr>
            <a:r>
              <a:rPr lang="tr-TR" sz="2000" b="1" dirty="0" smtClean="0">
                <a:latin typeface="Times New Roman" panose="02020603050405020304" pitchFamily="18" charset="0"/>
                <a:cs typeface="Times New Roman" panose="02020603050405020304" pitchFamily="18" charset="0"/>
              </a:rPr>
              <a:t>- (2) </a:t>
            </a:r>
            <a:r>
              <a:rPr lang="tr-TR" sz="2000" dirty="0" smtClean="0">
                <a:latin typeface="Times New Roman" panose="02020603050405020304" pitchFamily="18" charset="0"/>
                <a:cs typeface="Times New Roman" panose="02020603050405020304" pitchFamily="18" charset="0"/>
              </a:rPr>
              <a:t>Acil durumların olumsuz etkilerinden korunmak üzere tedbirler belirlenirken gerekli olduğu durumda ölçüm ve değerlendirmeler yapılır.</a:t>
            </a:r>
            <a:endParaRPr lang="tr-TR" sz="2000" b="1" dirty="0" smtClean="0">
              <a:latin typeface="Times New Roman" panose="02020603050405020304" pitchFamily="18" charset="0"/>
              <a:cs typeface="Times New Roman" panose="02020603050405020304" pitchFamily="18" charset="0"/>
            </a:endParaRPr>
          </a:p>
          <a:p>
            <a:pPr>
              <a:lnSpc>
                <a:spcPct val="150000"/>
              </a:lnSpc>
            </a:pPr>
            <a:r>
              <a:rPr lang="tr-TR" sz="2000" b="1" dirty="0" smtClean="0">
                <a:latin typeface="Times New Roman" panose="02020603050405020304" pitchFamily="18" charset="0"/>
                <a:cs typeface="Times New Roman" panose="02020603050405020304" pitchFamily="18" charset="0"/>
              </a:rPr>
              <a:t>- (3)</a:t>
            </a:r>
            <a:r>
              <a:rPr lang="tr-TR" sz="2000" dirty="0" smtClean="0">
                <a:latin typeface="Times New Roman" panose="02020603050405020304" pitchFamily="18" charset="0"/>
                <a:cs typeface="Times New Roman" panose="02020603050405020304" pitchFamily="18" charset="0"/>
              </a:rPr>
              <a:t> Alınacak tedbirler, risklerden korunma ilkelerine uygun olur ve toplu korumayı esas alır.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76452"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15</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722241"/>
            <a:ext cx="6845207"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ÖNLEYİCİ VE SINIRLANDIRICI TEDBİRLER:</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6884851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424731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10 – (1)</a:t>
            </a:r>
            <a:r>
              <a:rPr lang="tr-TR" sz="2000" dirty="0" smtClean="0">
                <a:latin typeface="Times New Roman" panose="02020603050405020304" pitchFamily="18" charset="0"/>
                <a:cs typeface="Times New Roman" panose="02020603050405020304" pitchFamily="18" charset="0"/>
              </a:rPr>
              <a:t> İşverence acil durumların meydana gelmesi halinde uyarı verme, arama, kurtarma, tahliye, haberleşme, ilk yardım ve yangınla mücadele gibi uygulanması gereken acil durum müdahale yöntemleri belirlenir ve yazılı hale getirilir.</a:t>
            </a:r>
          </a:p>
          <a:p>
            <a:pPr algn="just">
              <a:lnSpc>
                <a:spcPct val="150000"/>
              </a:lnSpc>
            </a:pPr>
            <a:r>
              <a:rPr lang="tr-TR" sz="2000" b="1" dirty="0" smtClean="0">
                <a:latin typeface="Times New Roman" panose="02020603050405020304" pitchFamily="18" charset="0"/>
                <a:cs typeface="Times New Roman" panose="02020603050405020304" pitchFamily="18" charset="0"/>
              </a:rPr>
              <a:t>- (2) </a:t>
            </a:r>
            <a:r>
              <a:rPr lang="tr-TR" sz="2000" dirty="0" smtClean="0">
                <a:latin typeface="Times New Roman" panose="02020603050405020304" pitchFamily="18" charset="0"/>
                <a:cs typeface="Times New Roman" panose="02020603050405020304" pitchFamily="18" charset="0"/>
              </a:rPr>
              <a:t>Tahliye sonrası, işyeri dâhilinde kalmış olabilecek çalışanların belirlenmesi için sayım da dâhil olmak üzere gerekli kontroller yapılır.</a:t>
            </a:r>
          </a:p>
          <a:p>
            <a:pPr algn="just">
              <a:lnSpc>
                <a:spcPct val="150000"/>
              </a:lnSpc>
            </a:pPr>
            <a:r>
              <a:rPr lang="tr-TR" sz="2000" b="1" dirty="0" smtClean="0">
                <a:latin typeface="Times New Roman" panose="02020603050405020304" pitchFamily="18" charset="0"/>
                <a:cs typeface="Times New Roman" panose="02020603050405020304" pitchFamily="18" charset="0"/>
              </a:rPr>
              <a:t>- (3) </a:t>
            </a:r>
            <a:r>
              <a:rPr lang="tr-TR" sz="2000" dirty="0" smtClean="0">
                <a:latin typeface="Times New Roman" panose="02020603050405020304" pitchFamily="18" charset="0"/>
                <a:cs typeface="Times New Roman" panose="02020603050405020304" pitchFamily="18" charset="0"/>
              </a:rPr>
              <a:t>İşveren, işyerinde acil durumların meydana gelmesi halinde çalışanların bu durumun olumsuz etkilerinden korunması için bulundukları yerden güvenli bir yere gidebilmeleri amacıyla izlenebilecek uygun tahliye düzenlemelerini acil durum planında belirtir ve çalışanlara önceden gerekli talimatları verir.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76452"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16</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834643"/>
            <a:ext cx="8410833" cy="461665"/>
          </a:xfrm>
          <a:prstGeom prst="rect">
            <a:avLst/>
          </a:prstGeom>
          <a:noFill/>
        </p:spPr>
        <p:txBody>
          <a:bodyPr wrap="squar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ACİL DURUM MÜDAHALE VE TAHLİYE YÖNTEMLERİ</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255218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271955"/>
            <a:ext cx="10840994" cy="3323987"/>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 (4) </a:t>
            </a:r>
            <a:r>
              <a:rPr lang="tr-TR" sz="2000" dirty="0" smtClean="0">
                <a:latin typeface="Times New Roman" panose="02020603050405020304" pitchFamily="18" charset="0"/>
                <a:cs typeface="Times New Roman" panose="02020603050405020304" pitchFamily="18" charset="0"/>
              </a:rPr>
              <a:t>İşyerlerinde yaşlı, engelli, gebe veya kreş var ise çocuklara tahliye esnasında refakat edilmesi için tedbirler  alınır.</a:t>
            </a:r>
          </a:p>
          <a:p>
            <a:pPr algn="just">
              <a:lnSpc>
                <a:spcPct val="150000"/>
              </a:lnSpc>
            </a:pPr>
            <a:r>
              <a:rPr lang="tr-TR" sz="2000" b="1" dirty="0" smtClean="0">
                <a:latin typeface="Times New Roman" panose="02020603050405020304" pitchFamily="18" charset="0"/>
                <a:cs typeface="Times New Roman" panose="02020603050405020304" pitchFamily="18" charset="0"/>
              </a:rPr>
              <a:t>- (5) </a:t>
            </a:r>
            <a:r>
              <a:rPr lang="tr-TR" sz="2000" dirty="0" smtClean="0">
                <a:latin typeface="Times New Roman" panose="02020603050405020304" pitchFamily="18" charset="0"/>
                <a:cs typeface="Times New Roman" panose="02020603050405020304" pitchFamily="18" charset="0"/>
              </a:rPr>
              <a:t>Acil durum müdahale ve tahliye yöntemleri oluşturulurken 27/11/2007 tarihli ve 2007/12937 sayılı  Bakanlar Kurulu Kararıyla yürürlüğe konulan Binaların Yangından Korunması Hakkında Yönetmelik hükümleri dikkate alınır.</a:t>
            </a:r>
          </a:p>
          <a:p>
            <a:pPr algn="just">
              <a:lnSpc>
                <a:spcPct val="150000"/>
              </a:lnSpc>
            </a:pPr>
            <a:r>
              <a:rPr lang="tr-TR" sz="2000" b="1" dirty="0" smtClean="0">
                <a:latin typeface="Times New Roman" panose="02020603050405020304" pitchFamily="18" charset="0"/>
                <a:cs typeface="Times New Roman" panose="02020603050405020304" pitchFamily="18" charset="0"/>
              </a:rPr>
              <a:t>- (6) </a:t>
            </a:r>
            <a:r>
              <a:rPr lang="tr-TR" sz="2000" dirty="0" smtClean="0">
                <a:latin typeface="Times New Roman" panose="02020603050405020304" pitchFamily="18" charset="0"/>
                <a:cs typeface="Times New Roman" panose="02020603050405020304" pitchFamily="18" charset="0"/>
              </a:rPr>
              <a:t>Acil durum müdahale ve tahliye yöntemleri oluşturulurken çalışanlar dışında müşteri, ziyaretçi gibi işyerinde bulunması muhtemel diğer kişiler de göz önünde bulundurulur.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68215" y="6326661"/>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17</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396899081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065494"/>
            <a:ext cx="10840994" cy="4247317"/>
          </a:xfrm>
          <a:prstGeom prst="rect">
            <a:avLst/>
          </a:prstGeom>
          <a:noFill/>
        </p:spPr>
        <p:txBody>
          <a:bodyPr wrap="square" rtlCol="0">
            <a:spAutoFit/>
          </a:bodyPr>
          <a:lstStyle/>
          <a:p>
            <a:pPr algn="just">
              <a:lnSpc>
                <a:spcPct val="150000"/>
              </a:lnSpc>
            </a:pPr>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11 – (1) </a:t>
            </a:r>
            <a:r>
              <a:rPr lang="tr-TR" dirty="0" smtClean="0">
                <a:latin typeface="Times New Roman" panose="02020603050405020304" pitchFamily="18" charset="0"/>
                <a:cs typeface="Times New Roman" panose="02020603050405020304" pitchFamily="18" charset="0"/>
              </a:rPr>
              <a:t>İşveren; işyerlerinde tehlike sınıflarını tespit eden Tebliğde belirlenmiş olan çok tehlikeli sınıfta yer alan işyerlerinde 30 çalışana, tehlikeli sınıfta yer alan işyerlerinde 40 çalışana ve az tehlikeli sınıfta yer alan işyerlerinde 50 çalışana kadar;</a:t>
            </a:r>
          </a:p>
          <a:p>
            <a:pPr algn="just">
              <a:lnSpc>
                <a:spcPct val="150000"/>
              </a:lnSpc>
            </a:pPr>
            <a:r>
              <a:rPr lang="tr-TR" b="1" dirty="0" smtClean="0">
                <a:latin typeface="Times New Roman" panose="02020603050405020304" pitchFamily="18" charset="0"/>
                <a:cs typeface="Times New Roman" panose="02020603050405020304" pitchFamily="18" charset="0"/>
              </a:rPr>
              <a:t>a)  </a:t>
            </a:r>
            <a:r>
              <a:rPr lang="tr-TR" dirty="0" smtClean="0">
                <a:latin typeface="Times New Roman" panose="02020603050405020304" pitchFamily="18" charset="0"/>
                <a:cs typeface="Times New Roman" panose="02020603050405020304" pitchFamily="18" charset="0"/>
              </a:rPr>
              <a:t>Arama, kurtarma ve tahliye,</a:t>
            </a:r>
          </a:p>
          <a:p>
            <a:pPr algn="just">
              <a:lnSpc>
                <a:spcPct val="150000"/>
              </a:lnSpc>
            </a:pPr>
            <a:r>
              <a:rPr lang="tr-TR" b="1" dirty="0" smtClean="0">
                <a:latin typeface="Times New Roman" panose="02020603050405020304" pitchFamily="18" charset="0"/>
                <a:cs typeface="Times New Roman" panose="02020603050405020304" pitchFamily="18" charset="0"/>
              </a:rPr>
              <a:t>b)  </a:t>
            </a:r>
            <a:r>
              <a:rPr lang="tr-TR" dirty="0" smtClean="0">
                <a:latin typeface="Times New Roman" panose="02020603050405020304" pitchFamily="18" charset="0"/>
                <a:cs typeface="Times New Roman" panose="02020603050405020304" pitchFamily="18" charset="0"/>
              </a:rPr>
              <a:t>Yangınla mücadele,</a:t>
            </a:r>
          </a:p>
          <a:p>
            <a:pPr algn="just">
              <a:lnSpc>
                <a:spcPct val="150000"/>
              </a:lnSpc>
            </a:pPr>
            <a:r>
              <a:rPr lang="tr-TR" dirty="0" smtClean="0">
                <a:latin typeface="Times New Roman" panose="02020603050405020304" pitchFamily="18" charset="0"/>
                <a:cs typeface="Times New Roman" panose="02020603050405020304" pitchFamily="18" charset="0"/>
              </a:rPr>
              <a:t>konularının her biri için uygun donanıma sahip ve özel eğitimli en az birer çalışanı destek elemanı olarak görevlendirir. İşyerinde bunları aşan sayılarda çalışanın bulunması halinde, tehlike sınıfına göre her 30, 40 ve 50’ye kadar çalışan için birer destek elemanı daha görevlendirir.</a:t>
            </a:r>
          </a:p>
          <a:p>
            <a:pPr algn="just">
              <a:lnSpc>
                <a:spcPct val="150000"/>
              </a:lnSpc>
            </a:pPr>
            <a:r>
              <a:rPr lang="tr-TR" b="1" dirty="0" smtClean="0">
                <a:latin typeface="Times New Roman" panose="02020603050405020304" pitchFamily="18" charset="0"/>
                <a:cs typeface="Times New Roman" panose="02020603050405020304" pitchFamily="18" charset="0"/>
              </a:rPr>
              <a:t> - (2) </a:t>
            </a:r>
            <a:r>
              <a:rPr lang="tr-TR" dirty="0" smtClean="0">
                <a:latin typeface="Times New Roman" panose="02020603050405020304" pitchFamily="18" charset="0"/>
                <a:cs typeface="Times New Roman" panose="02020603050405020304" pitchFamily="18" charset="0"/>
              </a:rPr>
              <a:t>İşveren, ilkyardım konusunda 22/5/2002 tarihli ve 24762 sayılı Resmî </a:t>
            </a:r>
            <a:r>
              <a:rPr lang="tr-TR" dirty="0" err="1" smtClean="0">
                <a:latin typeface="Times New Roman" panose="02020603050405020304" pitchFamily="18" charset="0"/>
                <a:cs typeface="Times New Roman" panose="02020603050405020304" pitchFamily="18" charset="0"/>
              </a:rPr>
              <a:t>Gazete’de</a:t>
            </a:r>
            <a:r>
              <a:rPr lang="tr-TR" dirty="0" smtClean="0">
                <a:latin typeface="Times New Roman" panose="02020603050405020304" pitchFamily="18" charset="0"/>
                <a:cs typeface="Times New Roman" panose="02020603050405020304" pitchFamily="18" charset="0"/>
              </a:rPr>
              <a:t> yayımlanan İlkyardım Yönetmeliği esaslarına göre destek elemanı görevlendirir.</a:t>
            </a:r>
            <a:endParaRPr lang="tr-TR"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1167" y="6326660"/>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18</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716692" y="1528395"/>
            <a:ext cx="8727069" cy="461665"/>
          </a:xfrm>
          <a:prstGeom prst="rect">
            <a:avLst/>
          </a:prstGeom>
          <a:noFill/>
        </p:spPr>
        <p:txBody>
          <a:bodyPr wrap="non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GÖREVLENDİRİLECEK ÇALIŞANLARIN BELİRLENMESİ</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846240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06378" y="3125089"/>
            <a:ext cx="8629929" cy="923330"/>
          </a:xfrm>
          <a:prstGeom prst="rect">
            <a:avLst/>
          </a:prstGeom>
          <a:noFill/>
        </p:spPr>
        <p:txBody>
          <a:bodyPr wrap="square" rtlCol="0">
            <a:spAutoFit/>
          </a:bodyPr>
          <a:lstStyle/>
          <a:p>
            <a:r>
              <a:rPr lang="tr-TR"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AMAÇ, KAPSAM, DAYANAK VE TANIMLAR</a:t>
            </a:r>
          </a:p>
          <a:p>
            <a:endParaRPr lang="tr-TR" dirty="0"/>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661891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2862322"/>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 (3) </a:t>
            </a:r>
            <a:r>
              <a:rPr lang="tr-TR" sz="2000" dirty="0" smtClean="0">
                <a:latin typeface="Times New Roman" panose="02020603050405020304" pitchFamily="18" charset="0"/>
                <a:cs typeface="Times New Roman" panose="02020603050405020304" pitchFamily="18" charset="0"/>
              </a:rPr>
              <a:t>Her konu için birden fazla çalışanın görevlendirilmesi gereken işyerlerinde bu çalışanlar konularına göre ekipler halinde koordineli olarak görev yapar. Her ekipte bir ekip başı bulunur.</a:t>
            </a:r>
          </a:p>
          <a:p>
            <a:pPr algn="just">
              <a:lnSpc>
                <a:spcPct val="150000"/>
              </a:lnSpc>
            </a:pPr>
            <a:r>
              <a:rPr lang="tr-TR" sz="2000" b="1" dirty="0" smtClean="0">
                <a:latin typeface="Times New Roman" panose="02020603050405020304" pitchFamily="18" charset="0"/>
                <a:cs typeface="Times New Roman" panose="02020603050405020304" pitchFamily="18" charset="0"/>
              </a:rPr>
              <a:t>- (4) </a:t>
            </a:r>
            <a:r>
              <a:rPr lang="tr-TR" sz="2000" dirty="0" smtClean="0">
                <a:latin typeface="Times New Roman" panose="02020603050405020304" pitchFamily="18" charset="0"/>
                <a:cs typeface="Times New Roman" panose="02020603050405020304" pitchFamily="18" charset="0"/>
              </a:rPr>
              <a:t>İşveren tarafından acil durumlarda ekipler arası gerekli koordinasyonu sağlamak üzere çalışanları arasından bir sorumlu görevlendirilir.</a:t>
            </a:r>
          </a:p>
          <a:p>
            <a:pPr algn="just">
              <a:lnSpc>
                <a:spcPct val="150000"/>
              </a:lnSpc>
            </a:pPr>
            <a:r>
              <a:rPr lang="tr-TR" sz="2000" b="1" dirty="0" smtClean="0">
                <a:latin typeface="Times New Roman" panose="02020603050405020304" pitchFamily="18" charset="0"/>
                <a:cs typeface="Times New Roman" panose="02020603050405020304" pitchFamily="18" charset="0"/>
              </a:rPr>
              <a:t>- (5) </a:t>
            </a:r>
            <a:r>
              <a:rPr lang="tr-TR" sz="2000" dirty="0" smtClean="0">
                <a:latin typeface="Times New Roman" panose="02020603050405020304" pitchFamily="18" charset="0"/>
                <a:cs typeface="Times New Roman" panose="02020603050405020304" pitchFamily="18" charset="0"/>
              </a:rPr>
              <a:t>10’dan az çalışanı olan ve az tehlikeli sınıfta yer alan işyerlerinde birinci fıkrada belirtilen yükümlülüğü yerine getirmek üzere bir kişi görevlendirilmesi yeterlidir.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9"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19</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15991023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332398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12 – (1) </a:t>
            </a:r>
            <a:r>
              <a:rPr lang="tr-TR" sz="2000" dirty="0" smtClean="0">
                <a:latin typeface="Times New Roman" panose="02020603050405020304" pitchFamily="18" charset="0"/>
                <a:cs typeface="Times New Roman" panose="02020603050405020304" pitchFamily="18" charset="0"/>
              </a:rPr>
              <a:t>Acil durum planı asgarî aşağıdaki hususları kapsayacak şekilde dokümante edilir:</a:t>
            </a:r>
          </a:p>
          <a:p>
            <a:pPr algn="just">
              <a:lnSpc>
                <a:spcPct val="150000"/>
              </a:lnSpc>
            </a:pPr>
            <a:r>
              <a:rPr lang="tr-TR" sz="2000" b="1"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İşyerinin unvanı, adresi ve işverenin adı.</a:t>
            </a:r>
          </a:p>
          <a:p>
            <a:pPr algn="just">
              <a:lnSpc>
                <a:spcPct val="150000"/>
              </a:lnSpc>
            </a:pPr>
            <a:r>
              <a:rPr lang="tr-TR" sz="2000" b="1" dirty="0" smtClean="0">
                <a:latin typeface="Times New Roman" panose="02020603050405020304" pitchFamily="18" charset="0"/>
                <a:cs typeface="Times New Roman" panose="02020603050405020304" pitchFamily="18" charset="0"/>
              </a:rPr>
              <a:t>b)  </a:t>
            </a:r>
            <a:r>
              <a:rPr lang="tr-TR" sz="2000" dirty="0" smtClean="0">
                <a:latin typeface="Times New Roman" panose="02020603050405020304" pitchFamily="18" charset="0"/>
                <a:cs typeface="Times New Roman" panose="02020603050405020304" pitchFamily="18" charset="0"/>
              </a:rPr>
              <a:t>Hazırlayanların adı, soyadı ve unvanı.</a:t>
            </a:r>
          </a:p>
          <a:p>
            <a:pPr algn="just">
              <a:lnSpc>
                <a:spcPct val="150000"/>
              </a:lnSpc>
            </a:pPr>
            <a:r>
              <a:rPr lang="tr-TR" sz="2000" b="1"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Hazırlandığı tarih ve geçerlilik tarihi.</a:t>
            </a:r>
          </a:p>
          <a:p>
            <a:pPr algn="just">
              <a:lnSpc>
                <a:spcPct val="150000"/>
              </a:lnSpc>
            </a:pPr>
            <a:r>
              <a:rPr lang="tr-TR" sz="2000" b="1" dirty="0" smtClean="0">
                <a:latin typeface="Times New Roman" panose="02020603050405020304" pitchFamily="18" charset="0"/>
                <a:cs typeface="Times New Roman" panose="02020603050405020304" pitchFamily="18" charset="0"/>
              </a:rPr>
              <a:t>ç)  </a:t>
            </a:r>
            <a:r>
              <a:rPr lang="tr-TR" sz="2000" dirty="0" smtClean="0">
                <a:latin typeface="Times New Roman" panose="02020603050405020304" pitchFamily="18" charset="0"/>
                <a:cs typeface="Times New Roman" panose="02020603050405020304" pitchFamily="18" charset="0"/>
              </a:rPr>
              <a:t>Belirlenen acil durumlar.</a:t>
            </a:r>
          </a:p>
          <a:p>
            <a:pPr algn="just">
              <a:lnSpc>
                <a:spcPct val="150000"/>
              </a:lnSpc>
            </a:pPr>
            <a:r>
              <a:rPr lang="tr-TR" sz="2000" b="1" dirty="0" smtClean="0">
                <a:latin typeface="Times New Roman" panose="02020603050405020304" pitchFamily="18" charset="0"/>
                <a:cs typeface="Times New Roman" panose="02020603050405020304" pitchFamily="18" charset="0"/>
              </a:rPr>
              <a:t>d)  </a:t>
            </a:r>
            <a:r>
              <a:rPr lang="tr-TR" sz="2000" dirty="0" smtClean="0">
                <a:latin typeface="Times New Roman" panose="02020603050405020304" pitchFamily="18" charset="0"/>
                <a:cs typeface="Times New Roman" panose="02020603050405020304" pitchFamily="18" charset="0"/>
              </a:rPr>
              <a:t>Alınan önleyici ve sınırlandırıcı tedbirler.</a:t>
            </a:r>
          </a:p>
          <a:p>
            <a:pPr algn="just">
              <a:lnSpc>
                <a:spcPct val="150000"/>
              </a:lnSpc>
            </a:pPr>
            <a:r>
              <a:rPr lang="tr-TR" sz="2000" b="1" dirty="0" smtClean="0">
                <a:latin typeface="Times New Roman" panose="02020603050405020304" pitchFamily="18" charset="0"/>
                <a:cs typeface="Times New Roman" panose="02020603050405020304" pitchFamily="18" charset="0"/>
              </a:rPr>
              <a:t>e)  </a:t>
            </a:r>
            <a:r>
              <a:rPr lang="tr-TR" sz="2000" dirty="0" smtClean="0">
                <a:latin typeface="Times New Roman" panose="02020603050405020304" pitchFamily="18" charset="0"/>
                <a:cs typeface="Times New Roman" panose="02020603050405020304" pitchFamily="18" charset="0"/>
              </a:rPr>
              <a:t>Acil durum müdahale ve tahliye yöntemleri.</a:t>
            </a:r>
            <a:endParaRPr lang="tr-TR" sz="2000" dirty="0" smtClean="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8"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20</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722241"/>
            <a:ext cx="3207545" cy="461665"/>
          </a:xfrm>
          <a:prstGeom prst="rect">
            <a:avLst/>
          </a:prstGeom>
          <a:noFill/>
        </p:spPr>
        <p:txBody>
          <a:bodyPr wrap="non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DOKÜMANTASYON</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6488684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1761209"/>
            <a:ext cx="10840994" cy="4247317"/>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f) </a:t>
            </a:r>
            <a:r>
              <a:rPr lang="tr-TR" sz="2000" dirty="0" smtClean="0">
                <a:latin typeface="Times New Roman" panose="02020603050405020304" pitchFamily="18" charset="0"/>
                <a:cs typeface="Times New Roman" panose="02020603050405020304" pitchFamily="18" charset="0"/>
              </a:rPr>
              <a:t>Aşağıdaki unsurları içeren işyerini veya işyerinin bölümlerini gösteren kroki:</a:t>
            </a:r>
          </a:p>
          <a:p>
            <a:pPr algn="just">
              <a:lnSpc>
                <a:spcPct val="150000"/>
              </a:lnSpc>
            </a:pPr>
            <a:r>
              <a:rPr lang="tr-TR" sz="2000" b="1" dirty="0" smtClean="0">
                <a:latin typeface="Times New Roman" panose="02020603050405020304" pitchFamily="18" charset="0"/>
                <a:cs typeface="Times New Roman" panose="02020603050405020304" pitchFamily="18" charset="0"/>
              </a:rPr>
              <a:t>1) </a:t>
            </a:r>
            <a:r>
              <a:rPr lang="tr-TR" sz="2000" dirty="0" smtClean="0">
                <a:latin typeface="Times New Roman" panose="02020603050405020304" pitchFamily="18" charset="0"/>
                <a:cs typeface="Times New Roman" panose="02020603050405020304" pitchFamily="18" charset="0"/>
              </a:rPr>
              <a:t>Yangın söndürme amaçlı kullanılacaklar da dâhil olmak üzere acil durum ekipmanlarının bulunduğu yerler.</a:t>
            </a:r>
          </a:p>
          <a:p>
            <a:pPr algn="just">
              <a:lnSpc>
                <a:spcPct val="150000"/>
              </a:lnSpc>
            </a:pPr>
            <a:r>
              <a:rPr lang="tr-TR" sz="2000" b="1" dirty="0" smtClean="0">
                <a:latin typeface="Times New Roman" panose="02020603050405020304" pitchFamily="18" charset="0"/>
                <a:cs typeface="Times New Roman" panose="02020603050405020304" pitchFamily="18" charset="0"/>
              </a:rPr>
              <a:t>2) </a:t>
            </a:r>
            <a:r>
              <a:rPr lang="tr-TR" sz="2000" dirty="0" smtClean="0">
                <a:latin typeface="Times New Roman" panose="02020603050405020304" pitchFamily="18" charset="0"/>
                <a:cs typeface="Times New Roman" panose="02020603050405020304" pitchFamily="18" charset="0"/>
              </a:rPr>
              <a:t>İlkyardım malzemelerinin bulunduğu yerler.</a:t>
            </a:r>
          </a:p>
          <a:p>
            <a:pPr algn="just">
              <a:lnSpc>
                <a:spcPct val="150000"/>
              </a:lnSpc>
            </a:pPr>
            <a:r>
              <a:rPr lang="tr-TR" sz="2000" b="1" dirty="0" smtClean="0">
                <a:latin typeface="Times New Roman" panose="02020603050405020304" pitchFamily="18" charset="0"/>
                <a:cs typeface="Times New Roman" panose="02020603050405020304" pitchFamily="18" charset="0"/>
              </a:rPr>
              <a:t>3) </a:t>
            </a:r>
            <a:r>
              <a:rPr lang="tr-TR" sz="2000" dirty="0" smtClean="0">
                <a:latin typeface="Times New Roman" panose="02020603050405020304" pitchFamily="18" charset="0"/>
                <a:cs typeface="Times New Roman" panose="02020603050405020304" pitchFamily="18" charset="0"/>
              </a:rPr>
              <a:t>Kaçış yolları, toplanma yerleri ve bulunması halinde uyarı sistemlerinin de yer aldığı tahliye planı.</a:t>
            </a:r>
          </a:p>
          <a:p>
            <a:pPr algn="just">
              <a:lnSpc>
                <a:spcPct val="150000"/>
              </a:lnSpc>
            </a:pPr>
            <a:r>
              <a:rPr lang="tr-TR" sz="2000" b="1" dirty="0" smtClean="0">
                <a:latin typeface="Times New Roman" panose="02020603050405020304" pitchFamily="18" charset="0"/>
                <a:cs typeface="Times New Roman" panose="02020603050405020304" pitchFamily="18" charset="0"/>
              </a:rPr>
              <a:t>4) </a:t>
            </a:r>
            <a:r>
              <a:rPr lang="tr-TR" sz="2000" dirty="0" smtClean="0">
                <a:latin typeface="Times New Roman" panose="02020603050405020304" pitchFamily="18" charset="0"/>
                <a:cs typeface="Times New Roman" panose="02020603050405020304" pitchFamily="18" charset="0"/>
              </a:rPr>
              <a:t>Görevlendirilen çalışanların ve varsa yedeklerinin adı, soyadı, unvanı, sorumluluk alanı ve iletişim bilgileri.</a:t>
            </a:r>
          </a:p>
          <a:p>
            <a:pPr algn="just">
              <a:lnSpc>
                <a:spcPct val="150000"/>
              </a:lnSpc>
            </a:pPr>
            <a:r>
              <a:rPr lang="tr-TR" sz="2000" b="1" dirty="0" smtClean="0">
                <a:latin typeface="Times New Roman" panose="02020603050405020304" pitchFamily="18" charset="0"/>
                <a:cs typeface="Times New Roman" panose="02020603050405020304" pitchFamily="18" charset="0"/>
              </a:rPr>
              <a:t>5) </a:t>
            </a:r>
            <a:r>
              <a:rPr lang="tr-TR" sz="2000" dirty="0" smtClean="0">
                <a:latin typeface="Times New Roman" panose="02020603050405020304" pitchFamily="18" charset="0"/>
                <a:cs typeface="Times New Roman" panose="02020603050405020304" pitchFamily="18" charset="0"/>
              </a:rPr>
              <a:t>İlk yardım, acil tıbbi müdahale, kurtarma ve yangınla mücadele konularında işyeri dışındaki kuruluşların irtibat numaraları.</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9404"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21</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33663806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2400657"/>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 (2) </a:t>
            </a:r>
            <a:r>
              <a:rPr lang="tr-TR" sz="2000" dirty="0" smtClean="0">
                <a:latin typeface="Times New Roman" panose="02020603050405020304" pitchFamily="18" charset="0"/>
                <a:cs typeface="Times New Roman" panose="02020603050405020304" pitchFamily="18" charset="0"/>
              </a:rPr>
              <a:t>Acil durum planının sayfaları numaralandırılarak; hazırlayan kişiler tarafından her sayfası paraflanıp, son sayfası imzalanır ve söz konusu plan, acil durumla mücadele edecek ekiplerin kolayca ulaşabileceği şekilde işyerinde saklanır.</a:t>
            </a:r>
          </a:p>
          <a:p>
            <a:pPr algn="just">
              <a:lnSpc>
                <a:spcPct val="150000"/>
              </a:lnSpc>
            </a:pPr>
            <a:r>
              <a:rPr lang="tr-TR" sz="2000" b="1" dirty="0" smtClean="0">
                <a:latin typeface="Times New Roman" panose="02020603050405020304" pitchFamily="18" charset="0"/>
                <a:cs typeface="Times New Roman" panose="02020603050405020304" pitchFamily="18" charset="0"/>
              </a:rPr>
              <a:t>- (3) </a:t>
            </a:r>
            <a:r>
              <a:rPr lang="tr-TR" sz="2000" dirty="0" smtClean="0">
                <a:latin typeface="Times New Roman" panose="02020603050405020304" pitchFamily="18" charset="0"/>
                <a:cs typeface="Times New Roman" panose="02020603050405020304" pitchFamily="18" charset="0"/>
              </a:rPr>
              <a:t>Acil durum planı kapsamında hazırlanan kroki bina içinde kolayca görülebilecek yerlerde asılı olarak bulundurulur.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8"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22</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34931762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216511"/>
            <a:ext cx="10840994" cy="424731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13 – (1) </a:t>
            </a:r>
            <a:r>
              <a:rPr lang="tr-TR" sz="2000" dirty="0" smtClean="0">
                <a:latin typeface="Times New Roman" panose="02020603050405020304" pitchFamily="18" charset="0"/>
                <a:cs typeface="Times New Roman" panose="02020603050405020304" pitchFamily="18" charset="0"/>
              </a:rPr>
              <a:t>Hazırlanan acil durum planının uygulama adımlarının düzenli olarak takip edilebilmesi ve uygulanabilirliğinden emin olmak için işyerlerinde yılda en az bir defa olmak üzere tatbikat yapılır, denetlenir ve gözden geçirilerek gerekli düzeltici ve önleyici faaliyetler yapılır. Gerçekleştirilen tatbikatın tarihi, görülen eksiklikler ve bu eksiklikler doğrultusunda yapılacak düzenlemeleri içeren tatbikat raporu hazırlanır.</a:t>
            </a:r>
          </a:p>
          <a:p>
            <a:pPr algn="just">
              <a:lnSpc>
                <a:spcPct val="150000"/>
              </a:lnSpc>
            </a:pPr>
            <a:r>
              <a:rPr lang="tr-TR" sz="2000" b="1" dirty="0" smtClean="0">
                <a:latin typeface="Times New Roman" panose="02020603050405020304" pitchFamily="18" charset="0"/>
                <a:cs typeface="Times New Roman" panose="02020603050405020304" pitchFamily="18" charset="0"/>
              </a:rPr>
              <a:t>- (2) </a:t>
            </a:r>
            <a:r>
              <a:rPr lang="tr-TR" sz="2000" dirty="0" smtClean="0">
                <a:latin typeface="Times New Roman" panose="02020603050405020304" pitchFamily="18" charset="0"/>
                <a:cs typeface="Times New Roman" panose="02020603050405020304" pitchFamily="18" charset="0"/>
              </a:rPr>
              <a:t>Gerçekleştirilen tatbikat neticesinde varsa aksayan yönler ve kazanılan deneyimlere göre acil durum planları gözden geçirilerek gerekli düzeltmeler yapılır.</a:t>
            </a:r>
          </a:p>
          <a:p>
            <a:pPr algn="just">
              <a:lnSpc>
                <a:spcPct val="150000"/>
              </a:lnSpc>
            </a:pPr>
            <a:r>
              <a:rPr lang="tr-TR" sz="2000" b="1" dirty="0" smtClean="0">
                <a:latin typeface="Times New Roman" panose="02020603050405020304" pitchFamily="18" charset="0"/>
                <a:cs typeface="Times New Roman" panose="02020603050405020304" pitchFamily="18" charset="0"/>
              </a:rPr>
              <a:t>- (3) </a:t>
            </a:r>
            <a:r>
              <a:rPr lang="tr-TR" sz="2000" dirty="0" smtClean="0">
                <a:latin typeface="Times New Roman" panose="02020603050405020304" pitchFamily="18" charset="0"/>
                <a:cs typeface="Times New Roman" panose="02020603050405020304" pitchFamily="18" charset="0"/>
              </a:rPr>
              <a:t>Birden fazla işyerinin bulunduğu iş merkezleri, iş hanlarındaki işyerlerinde tatbikatlar yönetimin koordinasyonu ile yürütülür.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30" y="6343136"/>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23</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722241"/>
            <a:ext cx="1821396" cy="461665"/>
          </a:xfrm>
          <a:prstGeom prst="rect">
            <a:avLst/>
          </a:prstGeom>
          <a:noFill/>
        </p:spPr>
        <p:txBody>
          <a:bodyPr wrap="non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TATBİKAT</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85296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2862322"/>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MADDE 14 – (1) </a:t>
            </a:r>
            <a:r>
              <a:rPr lang="tr-TR" sz="2000" dirty="0" smtClean="0">
                <a:latin typeface="Times New Roman" panose="02020603050405020304" pitchFamily="18" charset="0"/>
                <a:cs typeface="Times New Roman" panose="02020603050405020304" pitchFamily="18" charset="0"/>
              </a:rPr>
              <a:t>İşyerinde, belirlenmiş olan acil durumları etkileyebilecek veya yeni acil durumların ortaya çıkmasına neden olacak değişikliklerin meydana gelmesi halinde etkinin büyüklüğüne göre acil durum planı tamamen veya kısmen yenilenir.</a:t>
            </a:r>
          </a:p>
          <a:p>
            <a:pPr algn="just">
              <a:lnSpc>
                <a:spcPct val="150000"/>
              </a:lnSpc>
            </a:pPr>
            <a:r>
              <a:rPr lang="tr-TR" sz="2000" b="1" dirty="0" smtClean="0">
                <a:latin typeface="Times New Roman" panose="02020603050405020304" pitchFamily="18" charset="0"/>
                <a:cs typeface="Times New Roman" panose="02020603050405020304" pitchFamily="18" charset="0"/>
              </a:rPr>
              <a:t>- (2) </a:t>
            </a:r>
            <a:r>
              <a:rPr lang="tr-TR" sz="2000" dirty="0" smtClean="0">
                <a:latin typeface="Times New Roman" panose="02020603050405020304" pitchFamily="18" charset="0"/>
                <a:cs typeface="Times New Roman" panose="02020603050405020304" pitchFamily="18" charset="0"/>
              </a:rPr>
              <a:t>Birinci fıkrada belirtilen durumlardan bağımsız olarak, hazırlanmış olan acil durum planları; tehlike sınıfına göre çok tehlikeli, tehlikeli ve az tehlikeli işyerlerinde sırasıyla en geç iki, dört ve altı yılda bir yenilenir.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1166"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24</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722241"/>
            <a:ext cx="6157904" cy="461665"/>
          </a:xfrm>
          <a:prstGeom prst="rect">
            <a:avLst/>
          </a:prstGeom>
          <a:noFill/>
        </p:spPr>
        <p:txBody>
          <a:bodyPr wrap="non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ACİL DURUM PLANININ YENİLENMESİ</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77295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3785652"/>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MADDE 15 – (1) </a:t>
            </a:r>
            <a:r>
              <a:rPr lang="tr-TR" sz="2000" dirty="0" smtClean="0">
                <a:latin typeface="Times New Roman" panose="02020603050405020304" pitchFamily="18" charset="0"/>
                <a:cs typeface="Times New Roman" panose="02020603050405020304" pitchFamily="18" charset="0"/>
              </a:rPr>
              <a:t>Tüm çalışanlar acil durum planları ile arama, kurtarma ve tahliye, yangınla mücadele, ilkyardım konularında görevlendirilen kişiler hakkında bilgilendirilir.</a:t>
            </a:r>
          </a:p>
          <a:p>
            <a:pPr algn="just">
              <a:lnSpc>
                <a:spcPct val="150000"/>
              </a:lnSpc>
            </a:pPr>
            <a:r>
              <a:rPr lang="tr-TR" sz="2000" b="1" dirty="0" smtClean="0">
                <a:latin typeface="Times New Roman" panose="02020603050405020304" pitchFamily="18" charset="0"/>
                <a:cs typeface="Times New Roman" panose="02020603050405020304" pitchFamily="18" charset="0"/>
              </a:rPr>
              <a:t>- (2)</a:t>
            </a:r>
            <a:r>
              <a:rPr lang="tr-TR" sz="2000" dirty="0" smtClean="0">
                <a:latin typeface="Times New Roman" panose="02020603050405020304" pitchFamily="18" charset="0"/>
                <a:cs typeface="Times New Roman" panose="02020603050405020304" pitchFamily="18" charset="0"/>
              </a:rPr>
              <a:t> İşe yeni alınan çalışana, iş sağlığı ve güvenliği eğitimlerine ilave olarak acil durum planları ile ilgili bilgilendirme yapılır.</a:t>
            </a:r>
          </a:p>
          <a:p>
            <a:pPr algn="just">
              <a:lnSpc>
                <a:spcPct val="150000"/>
              </a:lnSpc>
            </a:pPr>
            <a:r>
              <a:rPr lang="tr-TR" sz="2000" b="1" dirty="0" smtClean="0">
                <a:latin typeface="Times New Roman" panose="02020603050405020304" pitchFamily="18" charset="0"/>
                <a:cs typeface="Times New Roman" panose="02020603050405020304" pitchFamily="18" charset="0"/>
              </a:rPr>
              <a:t>- (3)</a:t>
            </a:r>
            <a:r>
              <a:rPr lang="tr-TR" sz="2000" dirty="0" smtClean="0">
                <a:latin typeface="Times New Roman" panose="02020603050405020304" pitchFamily="18" charset="0"/>
                <a:cs typeface="Times New Roman" panose="02020603050405020304" pitchFamily="18" charset="0"/>
              </a:rPr>
              <a:t> Acil durum konularıyla ilgili özel olarak görevlendirilenler, yürütecekleri faaliyetler ile ilgili özel olarak eğitilir. 11 inci maddenin birinci fıkrası uyarınca görevlendirilen çalışanlara, eğitimlerin işyerinde iş güvenliği uzmanı veya işyeri hekimi tarafından verilmesi halinde, bu durum işveren ile eğitim verenlerce imzalanarak belgelendirilir.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9"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25</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722241"/>
            <a:ext cx="7703584" cy="461665"/>
          </a:xfrm>
          <a:prstGeom prst="rect">
            <a:avLst/>
          </a:prstGeom>
          <a:noFill/>
        </p:spPr>
        <p:txBody>
          <a:bodyPr wrap="none" rtlCol="0">
            <a:spAutoFit/>
          </a:bodyPr>
          <a:lstStyle/>
          <a:p>
            <a:r>
              <a:rPr lang="tr-TR" sz="2400" b="1" dirty="0" smtClean="0">
                <a:latin typeface="Times New Roman" panose="02020603050405020304" pitchFamily="18" charset="0"/>
                <a:ea typeface="Verdana" panose="020B0604030504040204" pitchFamily="34" charset="0"/>
                <a:cs typeface="Times New Roman" panose="02020603050405020304" pitchFamily="18" charset="0"/>
              </a:rPr>
              <a:t>ÇALIŞANLARIN BİLGİLENDİRİLMESİ VE EĞİTİM</a:t>
            </a:r>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8285865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376452"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26</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2859020" y="3320382"/>
            <a:ext cx="6506909" cy="646331"/>
          </a:xfrm>
          <a:prstGeom prst="rect">
            <a:avLst/>
          </a:prstGeom>
          <a:noFill/>
        </p:spPr>
        <p:txBody>
          <a:bodyPr wrap="none" rtlCol="0">
            <a:spAutoFit/>
          </a:bodyPr>
          <a:lstStyle/>
          <a:p>
            <a:pPr algn="ctr"/>
            <a:r>
              <a:rPr lang="tr-TR"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ÇEŞİTLİ VE SON HÜKÜMLER</a:t>
            </a:r>
            <a:endParaRPr lang="tr-TR" sz="36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46978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626182"/>
            <a:ext cx="10840994" cy="1477328"/>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16 – (1) </a:t>
            </a:r>
            <a:r>
              <a:rPr lang="tr-TR" sz="2000" dirty="0" smtClean="0">
                <a:latin typeface="Times New Roman" panose="02020603050405020304" pitchFamily="18" charset="0"/>
                <a:cs typeface="Times New Roman" panose="02020603050405020304" pitchFamily="18" charset="0"/>
              </a:rPr>
              <a:t>İş Sağlığı ve Güvenliği Kanununun 29 uncu maddesi gereğince güvenlik raporu hazırlanan işyerlerinde hazırlanacak dahili acil durum planları bu Yönetmelikte belirtilen acil durum planı hazırlığında dikkate alınarak kullanılır.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8"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27</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810290"/>
            <a:ext cx="8800358"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BÜYÜK ENDÜSTRİYEL TESİSLERDE ACİL DURUM PLANI:</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152824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240065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17 – (1) </a:t>
            </a:r>
            <a:r>
              <a:rPr lang="tr-TR" sz="2000" dirty="0" smtClean="0">
                <a:latin typeface="Times New Roman" panose="02020603050405020304" pitchFamily="18" charset="0"/>
                <a:cs typeface="Times New Roman" panose="02020603050405020304" pitchFamily="18" charset="0"/>
              </a:rPr>
              <a:t>Aynı çalışma alanını birden fazla işverenin paylaşması durumunda, yürütülen işler için diğer işverenlerin yürüttüğü işler de göz önünde bulundurularak acil durum planı işverenlerce ortaklaşa hazırlanır.</a:t>
            </a:r>
          </a:p>
          <a:p>
            <a:pPr algn="just">
              <a:lnSpc>
                <a:spcPct val="150000"/>
              </a:lnSpc>
            </a:pPr>
            <a:r>
              <a:rPr lang="tr-TR" sz="2000" b="1" dirty="0" smtClean="0">
                <a:latin typeface="Times New Roman" panose="02020603050405020304" pitchFamily="18" charset="0"/>
                <a:cs typeface="Times New Roman" panose="02020603050405020304" pitchFamily="18" charset="0"/>
              </a:rPr>
              <a:t>- (2)</a:t>
            </a:r>
            <a:r>
              <a:rPr lang="tr-TR" sz="2000" dirty="0" smtClean="0">
                <a:latin typeface="Times New Roman" panose="02020603050405020304" pitchFamily="18" charset="0"/>
                <a:cs typeface="Times New Roman" panose="02020603050405020304" pitchFamily="18" charset="0"/>
              </a:rPr>
              <a:t> Birden fazla işyerinin bulunduğu iş merkezleri, iş hanları, sanayi bölgeleri veya sitelerinin işyerlerince hazırlanan acil durum planlarının koordinasyonu yönetim tarafından yürütülür.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9405"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28</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900545"/>
            <a:ext cx="9399946" cy="400110"/>
          </a:xfrm>
          <a:prstGeom prst="rect">
            <a:avLst/>
          </a:prstGeom>
          <a:noFill/>
        </p:spPr>
        <p:txBody>
          <a:bodyPr wrap="none" rtlCol="0">
            <a:spAutoFit/>
          </a:bodyPr>
          <a:lstStyle/>
          <a:p>
            <a:pPr algn="ctr"/>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BİRDEN FAZLA İŞVEREN OLMASI DURUMUNDA ACİL DURUM PLANLARI:</a:t>
            </a:r>
            <a:endPar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9846428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16692" y="2235403"/>
            <a:ext cx="10840994" cy="3046988"/>
          </a:xfrm>
          <a:prstGeom prst="rect">
            <a:avLst/>
          </a:prstGeom>
          <a:noFill/>
        </p:spPr>
        <p:txBody>
          <a:bodyPr wrap="square" rtlCol="0">
            <a:spAutoFit/>
          </a:bodyPr>
          <a:lstStyle/>
          <a:p>
            <a:pPr algn="just">
              <a:lnSpc>
                <a:spcPct val="150000"/>
              </a:lnSpc>
            </a:pP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 – (1) </a:t>
            </a:r>
            <a:r>
              <a:rPr lang="tr-TR" sz="2400" dirty="0" smtClean="0">
                <a:latin typeface="Times New Roman" panose="02020603050405020304" pitchFamily="18" charset="0"/>
                <a:cs typeface="Times New Roman" panose="02020603050405020304" pitchFamily="18" charset="0"/>
              </a:rPr>
              <a:t>Bu Yönetmeliğin amacı; işyerlerinde acil durum planlarının hazırlanması, önleme, koruma, tahliye, yangınla mücadele, ilk yardım ve benzeri konularda yapılması gereken çalışmalar ile bu durumların güvenli olarak yönetilmesi ve bu konularda görevlendirilecek çalışanların belirlenmesi ile ilgili usul ve esasları düzenlemektir.</a:t>
            </a:r>
          </a:p>
          <a:p>
            <a:endParaRPr lang="tr-TR" sz="12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5" name="Dikdörtgen 4"/>
          <p:cNvSpPr/>
          <p:nvPr/>
        </p:nvSpPr>
        <p:spPr>
          <a:xfrm>
            <a:off x="716692" y="1776479"/>
            <a:ext cx="1245854" cy="461665"/>
          </a:xfrm>
          <a:prstGeom prst="rect">
            <a:avLst/>
          </a:prstGeom>
        </p:spPr>
        <p:txBody>
          <a:bodyPr wrap="none">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AMAÇ:</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77970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703348"/>
            <a:ext cx="10840994" cy="1477328"/>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MADDE 18 – (1) </a:t>
            </a:r>
            <a:r>
              <a:rPr lang="tr-TR" sz="2000" dirty="0" smtClean="0">
                <a:latin typeface="Times New Roman" panose="02020603050405020304" pitchFamily="18" charset="0"/>
                <a:cs typeface="Times New Roman" panose="02020603050405020304" pitchFamily="18" charset="0"/>
              </a:rPr>
              <a:t>Bir işyerinde bir veya daha fazla alt işveren bulunması halinde acil durum planlarının hazırlanması konusunda işyerinin bütünü için asıl işveren, kendi çalışma alanı ve yaptıkları işler ile sınırlı olmak üzere alt işverenler sorumludur.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1167" y="6343136"/>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29</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262957" y="1816470"/>
            <a:ext cx="11699036" cy="361637"/>
          </a:xfrm>
          <a:prstGeom prst="rect">
            <a:avLst/>
          </a:prstGeom>
          <a:noFill/>
        </p:spPr>
        <p:txBody>
          <a:bodyPr wrap="none" rtlCol="0">
            <a:spAutoFit/>
          </a:bodyPr>
          <a:lstStyle/>
          <a:p>
            <a:pPr>
              <a:lnSpc>
                <a:spcPts val="2100"/>
              </a:lnSpc>
            </a:pPr>
            <a:r>
              <a:rPr lang="tr-TR"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ASIL İŞVEREN VE ALT İŞVEREN İLİŞKİSİNİN BULUNDUĞUİŞYERLERİNDE</a:t>
            </a:r>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 ACİL DURUM PLANLARI:</a:t>
            </a:r>
            <a:endPar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524400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549991"/>
            <a:ext cx="10840994" cy="1938992"/>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MADDE 19 – (1) </a:t>
            </a:r>
            <a:r>
              <a:rPr lang="tr-TR" sz="2000" dirty="0" smtClean="0">
                <a:latin typeface="Times New Roman" panose="02020603050405020304" pitchFamily="18" charset="0"/>
                <a:cs typeface="Times New Roman" panose="02020603050405020304" pitchFamily="18" charset="0"/>
              </a:rPr>
              <a:t>Bir aydan kısa süreli işlerde, işyerinin veya yapılacak işin mahiyeti itibarıyla çalışanları doğrudan etkilemesi muhtemel acil durumlar için bu Yönetmelik kapsamında yapılan özel görevlendirmeler işverence yapılır ve çalışanlar özel görevi bulunanlar ve acil durumlar ile ilgili bilgilendirilir.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1167"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30</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843932"/>
            <a:ext cx="9098901" cy="400110"/>
          </a:xfrm>
          <a:prstGeom prst="rect">
            <a:avLst/>
          </a:prstGeom>
          <a:noFill/>
        </p:spPr>
        <p:txBody>
          <a:bodyPr wrap="none" rtlCol="0">
            <a:spAutoFit/>
          </a:bodyPr>
          <a:lstStyle/>
          <a:p>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BİR AYDAN KISA SÜRELİ GEÇİCİ İŞLERDE ACİL DURUM PLANLAMASI:</a:t>
            </a:r>
            <a:endPar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403195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411998"/>
            <a:ext cx="10840994" cy="2352952"/>
          </a:xfrm>
          <a:prstGeom prst="rect">
            <a:avLst/>
          </a:prstGeom>
          <a:noFill/>
        </p:spPr>
        <p:txBody>
          <a:bodyPr wrap="square" rtlCol="0">
            <a:spAutoFit/>
          </a:bodyPr>
          <a:lstStyle/>
          <a:p>
            <a:pPr algn="just">
              <a:lnSpc>
                <a:spcPct val="150000"/>
              </a:lnSpc>
            </a:pPr>
            <a:r>
              <a:rPr lang="tr-TR" sz="2000" b="1" dirty="0" smtClean="0">
                <a:latin typeface="Times New Roman" panose="02020603050405020304" pitchFamily="18" charset="0"/>
                <a:cs typeface="Times New Roman" panose="02020603050405020304" pitchFamily="18" charset="0"/>
              </a:rPr>
              <a:t>MADDE 20 – (1) </a:t>
            </a:r>
            <a:r>
              <a:rPr lang="tr-TR" sz="2000" dirty="0" smtClean="0">
                <a:latin typeface="Times New Roman" panose="02020603050405020304" pitchFamily="18" charset="0"/>
                <a:cs typeface="Times New Roman" panose="02020603050405020304" pitchFamily="18" charset="0"/>
              </a:rPr>
              <a:t>Kamu kurum ve kuruluşları, kamu kurumu niteliğindeki meslek kuruluşları, işçi-işveren ve memur sendikaları ile kamu yararına çalışan sivil toplum kuruluşlarının faaliyet gösterdikleri sektörde hazırladıkları rehber taslaklarından, Bakanlıkça bu Yönetmelik hükümlerine uygunluğu yönünden değerlendirilerek onaylanan taslaklar, Bakanlık tarafından sektör, meslek veya yapılan işlere özgü acil durum planı rehberleri olarak yayımlanır.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01167"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31</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722241"/>
            <a:ext cx="5465599"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ACİL DURUM PLANI REHBERLERİ:</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179800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659133"/>
            <a:ext cx="10840994" cy="1938992"/>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GEÇİCİ MADDE 1 – (1) </a:t>
            </a:r>
            <a:r>
              <a:rPr lang="tr-TR" sz="2000" dirty="0" smtClean="0">
                <a:latin typeface="Times New Roman" panose="02020603050405020304" pitchFamily="18" charset="0"/>
                <a:cs typeface="Times New Roman" panose="02020603050405020304" pitchFamily="18" charset="0"/>
              </a:rPr>
              <a:t>6331 sayılı Kanun gereğince ve bu Yönetmeliğin yayım tarihi öncesinde;</a:t>
            </a:r>
          </a:p>
          <a:p>
            <a:pPr algn="just">
              <a:lnSpc>
                <a:spcPct val="150000"/>
              </a:lnSpc>
            </a:pPr>
            <a:r>
              <a:rPr lang="tr-TR" sz="2000" b="1"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Hazırlanmış olan acil durum planları bir yıl içerisinde Yönetmeliğe göre gözden geçirilerek revize edilir.</a:t>
            </a:r>
          </a:p>
          <a:p>
            <a:pPr algn="just">
              <a:lnSpc>
                <a:spcPct val="150000"/>
              </a:lnSpc>
            </a:pPr>
            <a:r>
              <a:rPr lang="tr-TR" sz="2000" b="1" dirty="0" smtClean="0">
                <a:latin typeface="Times New Roman" panose="02020603050405020304" pitchFamily="18" charset="0"/>
                <a:cs typeface="Times New Roman" panose="02020603050405020304" pitchFamily="18" charset="0"/>
              </a:rPr>
              <a:t>b) </a:t>
            </a:r>
            <a:r>
              <a:rPr lang="tr-TR" sz="2000" dirty="0" smtClean="0">
                <a:latin typeface="Times New Roman" panose="02020603050405020304" pitchFamily="18" charset="0"/>
                <a:cs typeface="Times New Roman" panose="02020603050405020304" pitchFamily="18" charset="0"/>
              </a:rPr>
              <a:t>İşyerlerinde gerçekleştirilmiş olan tatbikatlar süresince geçerli sayılır.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9"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32</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584886" y="1914806"/>
            <a:ext cx="8187882"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MEVCUT ACİL DURUM PLANLARI VE TATBİKATLAR:</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169046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3062787"/>
            <a:ext cx="10840994" cy="96795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GEÇİCİ MADDE 2 – (1) </a:t>
            </a:r>
            <a:r>
              <a:rPr lang="tr-TR" sz="2000" dirty="0" smtClean="0">
                <a:latin typeface="Times New Roman" panose="02020603050405020304" pitchFamily="18" charset="0"/>
                <a:cs typeface="Times New Roman" panose="02020603050405020304" pitchFamily="18" charset="0"/>
              </a:rPr>
              <a:t>Bu Yönetmelik kapsamında kurulacak olan ekiplerin eğitimleri, bu Yönetmeliğin yayımı tarihinden itibaren bir yıl içinde tamamlanır.</a:t>
            </a:r>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92928" y="6334898"/>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33</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691978" y="1956840"/>
            <a:ext cx="6333272"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EKİP EĞİTİMLERİNİN TAMAMLANMASI:</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632328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2726361"/>
            <a:ext cx="10840994" cy="1323439"/>
          </a:xfrm>
          <a:prstGeom prst="rect">
            <a:avLst/>
          </a:prstGeom>
          <a:noFill/>
        </p:spPr>
        <p:txBody>
          <a:bodyPr wrap="square" rtlCol="0">
            <a:spAutoFit/>
          </a:bodyPr>
          <a:lstStyle/>
          <a:p>
            <a:pPr algn="just"/>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21 – (1) </a:t>
            </a:r>
            <a:r>
              <a:rPr lang="tr-TR" sz="2000" dirty="0" smtClean="0">
                <a:latin typeface="Times New Roman" panose="02020603050405020304" pitchFamily="18" charset="0"/>
                <a:cs typeface="Times New Roman" panose="02020603050405020304" pitchFamily="18" charset="0"/>
              </a:rPr>
              <a:t>Bu Yönetmelik yayımı tarihinde yürürlüğe girer.</a:t>
            </a:r>
          </a:p>
          <a:p>
            <a:pPr algn="just"/>
            <a:endParaRPr lang="tr-TR" sz="2000" dirty="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MADDE 22 – (1) </a:t>
            </a:r>
            <a:r>
              <a:rPr lang="tr-TR" sz="2000" dirty="0" smtClean="0">
                <a:latin typeface="Times New Roman" panose="02020603050405020304" pitchFamily="18" charset="0"/>
                <a:cs typeface="Times New Roman" panose="02020603050405020304" pitchFamily="18" charset="0"/>
              </a:rPr>
              <a:t>Bu Yönetmelik hükümlerini Çalışma ve Sosyal Güvenlik Bakanı yürütür.</a:t>
            </a:r>
          </a:p>
          <a:p>
            <a:pPr algn="just"/>
            <a:endParaRPr lang="tr-TR" sz="20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384691" y="6343136"/>
            <a:ext cx="44114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34</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700216" y="1920235"/>
            <a:ext cx="2068195" cy="461665"/>
          </a:xfrm>
          <a:prstGeom prst="rect">
            <a:avLst/>
          </a:prstGeom>
          <a:noFill/>
        </p:spPr>
        <p:txBody>
          <a:bodyPr wrap="none" rtlCol="0">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YÜRÜRLÜK:</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1596184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2243" y="2731787"/>
            <a:ext cx="10515600" cy="513921"/>
          </a:xfrm>
        </p:spPr>
        <p:txBody>
          <a:bodyPr>
            <a:noAutofit/>
          </a:bodyPr>
          <a:lstStyle/>
          <a:p>
            <a:pPr marL="0" indent="0">
              <a:buNone/>
            </a:pPr>
            <a:r>
              <a:rPr lang="tr-TR" sz="4000" b="1" dirty="0">
                <a:ln w="9525">
                  <a:solidFill>
                    <a:schemeClr val="tx1">
                      <a:lumMod val="95000"/>
                      <a:lumOff val="5000"/>
                    </a:schemeClr>
                  </a:solidFill>
                  <a:prstDash val="solid"/>
                </a:ln>
                <a:solidFill>
                  <a:schemeClr val="accent5"/>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TEŞEKKÜR EDİYORUZ.</a:t>
            </a:r>
          </a:p>
          <a:p>
            <a:endParaRPr lang="tr-TR" sz="4000" b="1" dirty="0">
              <a:ln w="9525">
                <a:solidFill>
                  <a:schemeClr val="tx1">
                    <a:lumMod val="95000"/>
                    <a:lumOff val="5000"/>
                  </a:schemeClr>
                </a:solidFill>
                <a:prstDash val="solid"/>
              </a:ln>
              <a:solidFill>
                <a:schemeClr val="accent4"/>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66121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16692" y="3306170"/>
            <a:ext cx="10840994" cy="1015663"/>
          </a:xfrm>
          <a:prstGeom prst="rect">
            <a:avLst/>
          </a:prstGeom>
          <a:noFill/>
        </p:spPr>
        <p:txBody>
          <a:bodyPr wrap="square" rtlCol="0">
            <a:spAutoFit/>
          </a:bodyPr>
          <a:lstStyle/>
          <a:p>
            <a:pPr algn="just"/>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2 – (1) </a:t>
            </a:r>
            <a:r>
              <a:rPr lang="tr-TR" sz="2400" dirty="0" smtClean="0">
                <a:latin typeface="Times New Roman" panose="02020603050405020304" pitchFamily="18" charset="0"/>
                <a:cs typeface="Times New Roman" panose="02020603050405020304" pitchFamily="18" charset="0"/>
              </a:rPr>
              <a:t>Bu Yönetmelik, 20/6/2012 tarihli ve 6331 sayılı İş Sağlığı ve Güvenliği Kanunu kapsamında yer alan işyerlerini kapsar.</a:t>
            </a:r>
          </a:p>
          <a:p>
            <a:endParaRPr lang="tr-TR" sz="12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3</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5" name="Dikdörtgen 4"/>
          <p:cNvSpPr/>
          <p:nvPr/>
        </p:nvSpPr>
        <p:spPr>
          <a:xfrm>
            <a:off x="716692" y="2108741"/>
            <a:ext cx="1647567" cy="461665"/>
          </a:xfrm>
          <a:prstGeom prst="rect">
            <a:avLst/>
          </a:prstGeom>
        </p:spPr>
        <p:txBody>
          <a:bodyPr wrap="square">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KAPSAM:</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651743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a:solidFill>
                  <a:schemeClr val="bg2">
                    <a:lumMod val="50000"/>
                  </a:schemeClr>
                </a:solidFill>
                <a:latin typeface="Times New Roman" panose="02020603050405020304" pitchFamily="18" charset="0"/>
                <a:cs typeface="Times New Roman" panose="02020603050405020304" pitchFamily="18" charset="0"/>
              </a:rPr>
              <a:t>4</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411892" y="1507201"/>
            <a:ext cx="11269362" cy="5078313"/>
          </a:xfrm>
          <a:prstGeom prst="rect">
            <a:avLst/>
          </a:prstGeom>
          <a:noFill/>
        </p:spPr>
        <p:txBody>
          <a:bodyPr wrap="square" rtlCol="0">
            <a:spAutoFit/>
          </a:bodyPr>
          <a:lstStyle/>
          <a:p>
            <a:pPr algn="ctr"/>
            <a:r>
              <a:rPr lang="tr-TR" b="1" dirty="0" smtClean="0">
                <a:latin typeface="Times New Roman" panose="02020603050405020304" pitchFamily="18" charset="0"/>
                <a:cs typeface="Times New Roman" panose="02020603050405020304" pitchFamily="18" charset="0"/>
              </a:rPr>
              <a:t>6331 SAYILI İŞ SAĞLIĞI VE GÜVENLİĞİ KANUNU</a:t>
            </a:r>
          </a:p>
          <a:p>
            <a:pPr algn="just"/>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2 – (1) </a:t>
            </a:r>
            <a:r>
              <a:rPr lang="tr-TR" dirty="0" smtClean="0">
                <a:latin typeface="Times New Roman" panose="02020603050405020304" pitchFamily="18" charset="0"/>
                <a:cs typeface="Times New Roman" panose="02020603050405020304" pitchFamily="18" charset="0"/>
              </a:rPr>
              <a:t>Bu Kanun; kamu ve özel sektöre ait bütün işlere ve işyerlerine, bu işyerlerinin işverenleri ile işveren vekillerine, çırak ve stajyerler de dâhil olmak üzere tüm </a:t>
            </a:r>
            <a:r>
              <a:rPr lang="tr-TR" b="0" i="0" u="none" strike="noStrike" baseline="0" dirty="0" smtClean="0">
                <a:latin typeface="Times New Roman" panose="02020603050405020304" pitchFamily="18" charset="0"/>
                <a:cs typeface="Times New Roman" panose="02020603050405020304" pitchFamily="18" charset="0"/>
              </a:rPr>
              <a:t>ç</a:t>
            </a:r>
            <a:r>
              <a:rPr lang="tr-TR" dirty="0" smtClean="0">
                <a:latin typeface="Times New Roman" panose="02020603050405020304" pitchFamily="18" charset="0"/>
                <a:cs typeface="Times New Roman" panose="02020603050405020304" pitchFamily="18" charset="0"/>
              </a:rPr>
              <a:t>alışanlarına faaliyet konularına bakılmaksızın uygulanır.</a:t>
            </a:r>
          </a:p>
          <a:p>
            <a:pPr algn="just"/>
            <a:endParaRPr lang="tr-TR" dirty="0" smtClean="0">
              <a:latin typeface="Times New Roman" panose="02020603050405020304" pitchFamily="18" charset="0"/>
              <a:cs typeface="Times New Roman" panose="02020603050405020304" pitchFamily="18" charset="0"/>
            </a:endParaRPr>
          </a:p>
          <a:p>
            <a:pPr algn="just"/>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a:t>
            </a:r>
            <a:r>
              <a:rPr lang="tr-TR" dirty="0" smtClean="0">
                <a:latin typeface="Times New Roman" panose="02020603050405020304" pitchFamily="18" charset="0"/>
                <a:cs typeface="Times New Roman" panose="02020603050405020304" pitchFamily="18" charset="0"/>
              </a:rPr>
              <a:t>Ancak aşağıda belirtilen faaliyetler ve kişiler hakkında bu Kanun hükümleri uygulanmaz:</a:t>
            </a:r>
          </a:p>
          <a:p>
            <a:pPr marL="285750" indent="-285750" algn="just">
              <a:buFontTx/>
              <a:buChar char="-"/>
            </a:pPr>
            <a:endParaRPr lang="tr-TR" dirty="0" smtClean="0">
              <a:latin typeface="Times New Roman" panose="02020603050405020304" pitchFamily="18" charset="0"/>
              <a:cs typeface="Times New Roman" panose="02020603050405020304" pitchFamily="18" charset="0"/>
            </a:endParaRPr>
          </a:p>
          <a:p>
            <a:pPr algn="just"/>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Fabrika, bakım merkezi, dikimevi ve benzeri işyerlerindekiler hariç Türk Silahlı Kuvvetleri, genel kolluk   kuvvetleri ve Milli İstihbarat Teşkilatı Müsteşarlığının faaliyetleri</a:t>
            </a:r>
          </a:p>
          <a:p>
            <a:pPr marL="342900" indent="-342900" algn="just">
              <a:buAutoNum type="alphaLcParenR"/>
            </a:pPr>
            <a:endParaRPr lang="tr-TR" dirty="0" smtClean="0">
              <a:latin typeface="Times New Roman" panose="02020603050405020304" pitchFamily="18" charset="0"/>
              <a:cs typeface="Times New Roman" panose="02020603050405020304" pitchFamily="18" charset="0"/>
            </a:endParaRPr>
          </a:p>
          <a:p>
            <a:pPr algn="just"/>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a:t>
            </a:r>
            <a:r>
              <a:rPr lang="tr-TR" dirty="0" smtClean="0">
                <a:latin typeface="Times New Roman" panose="02020603050405020304" pitchFamily="18" charset="0"/>
                <a:cs typeface="Times New Roman" panose="02020603050405020304" pitchFamily="18" charset="0"/>
              </a:rPr>
              <a:t>Afet ve acil durum birimlerinin müdahale faaliyetleri</a:t>
            </a:r>
          </a:p>
          <a:p>
            <a:pPr algn="just"/>
            <a:endParaRPr lang="tr-TR" dirty="0" smtClean="0">
              <a:latin typeface="Times New Roman" panose="02020603050405020304" pitchFamily="18" charset="0"/>
              <a:cs typeface="Times New Roman" panose="02020603050405020304" pitchFamily="18" charset="0"/>
            </a:endParaRPr>
          </a:p>
          <a:p>
            <a:pPr algn="just"/>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a:t>
            </a:r>
            <a:r>
              <a:rPr lang="tr-TR" dirty="0" smtClean="0">
                <a:latin typeface="Times New Roman" panose="02020603050405020304" pitchFamily="18" charset="0"/>
                <a:cs typeface="Times New Roman" panose="02020603050405020304" pitchFamily="18" charset="0"/>
              </a:rPr>
              <a:t>Ev hizmetleri</a:t>
            </a:r>
          </a:p>
          <a:p>
            <a:pPr algn="just"/>
            <a:endParaRPr lang="tr-TR" dirty="0" smtClean="0">
              <a:latin typeface="Times New Roman" panose="02020603050405020304" pitchFamily="18" charset="0"/>
              <a:cs typeface="Times New Roman" panose="02020603050405020304" pitchFamily="18" charset="0"/>
            </a:endParaRPr>
          </a:p>
          <a:p>
            <a:pPr algn="just"/>
            <a:r>
              <a:rPr lang="tr-TR" b="1" i="0" u="none" strike="noStrike" baseline="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a:t>
            </a:r>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Çalışan istihdam etmeksizin kendi nam ve hesabına mal ve hizmet üretimi yapanlar</a:t>
            </a:r>
          </a:p>
          <a:p>
            <a:pPr algn="just"/>
            <a:endParaRPr lang="tr-TR" dirty="0" smtClean="0">
              <a:latin typeface="Times New Roman" panose="02020603050405020304" pitchFamily="18" charset="0"/>
              <a:cs typeface="Times New Roman" panose="02020603050405020304" pitchFamily="18" charset="0"/>
            </a:endParaRPr>
          </a:p>
          <a:p>
            <a:pPr algn="just"/>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 </a:t>
            </a:r>
            <a:r>
              <a:rPr lang="tr-TR" dirty="0" smtClean="0">
                <a:latin typeface="Times New Roman" panose="02020603050405020304" pitchFamily="18" charset="0"/>
                <a:cs typeface="Times New Roman" panose="02020603050405020304" pitchFamily="18" charset="0"/>
              </a:rPr>
              <a:t>Hükümlü ve tutuklulara yönelik infaz hizmetleri sırasında, iyileştirme kapsamında yapılan iş yurdu, eğitim, güvenlik ve meslek edindirme faaliyetleri</a:t>
            </a:r>
          </a:p>
          <a:p>
            <a:endParaRPr lang="tr-TR" dirty="0"/>
          </a:p>
        </p:txBody>
      </p:sp>
    </p:spTree>
    <p:extLst>
      <p:ext uri="{BB962C8B-B14F-4D97-AF65-F5344CB8AC3E}">
        <p14:creationId xmlns:p14="http://schemas.microsoft.com/office/powerpoint/2010/main" val="42839420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16692" y="3108462"/>
            <a:ext cx="10840994" cy="1143070"/>
          </a:xfrm>
          <a:prstGeom prst="rect">
            <a:avLst/>
          </a:prstGeom>
          <a:noFill/>
        </p:spPr>
        <p:txBody>
          <a:bodyPr wrap="square" rtlCol="0">
            <a:spAutoFit/>
          </a:bodyPr>
          <a:lstStyle/>
          <a:p>
            <a:pPr algn="just">
              <a:lnSpc>
                <a:spcPct val="150000"/>
              </a:lnSpc>
            </a:pP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3 – (1) </a:t>
            </a:r>
            <a:r>
              <a:rPr lang="tr-TR" sz="2400" dirty="0" smtClean="0">
                <a:latin typeface="Times New Roman" panose="02020603050405020304" pitchFamily="18" charset="0"/>
                <a:cs typeface="Times New Roman" panose="02020603050405020304" pitchFamily="18" charset="0"/>
              </a:rPr>
              <a:t>Bu Yönetmelik, İş Sağlığı ve Güvenliği Kanununun 11 inci, 12 </a:t>
            </a:r>
            <a:r>
              <a:rPr lang="tr-TR" sz="2400" dirty="0" err="1" smtClean="0">
                <a:latin typeface="Times New Roman" panose="02020603050405020304" pitchFamily="18" charset="0"/>
                <a:cs typeface="Times New Roman" panose="02020603050405020304" pitchFamily="18" charset="0"/>
              </a:rPr>
              <a:t>nci</a:t>
            </a:r>
            <a:r>
              <a:rPr lang="tr-TR" sz="2400" dirty="0" smtClean="0">
                <a:latin typeface="Times New Roman" panose="02020603050405020304" pitchFamily="18" charset="0"/>
                <a:cs typeface="Times New Roman" panose="02020603050405020304" pitchFamily="18" charset="0"/>
              </a:rPr>
              <a:t> ve 30 uncu maddelerine dayanılarak hazırlanmıştır.</a:t>
            </a:r>
            <a:endParaRPr lang="tr-TR" sz="24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5</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5" name="Dikdörtgen 4"/>
          <p:cNvSpPr/>
          <p:nvPr/>
        </p:nvSpPr>
        <p:spPr>
          <a:xfrm>
            <a:off x="716692" y="2108741"/>
            <a:ext cx="2158313" cy="461665"/>
          </a:xfrm>
          <a:prstGeom prst="rect">
            <a:avLst/>
          </a:prstGeom>
        </p:spPr>
        <p:txBody>
          <a:bodyPr wrap="square">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DAYANAK:</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9323239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3799" y="2067896"/>
            <a:ext cx="10840994" cy="4467057"/>
          </a:xfrm>
          <a:prstGeom prst="rect">
            <a:avLst/>
          </a:prstGeom>
          <a:noFill/>
        </p:spPr>
        <p:txBody>
          <a:bodyPr wrap="square" rtlCol="0">
            <a:spAutoFit/>
          </a:bodyPr>
          <a:lstStyle/>
          <a:p>
            <a:pPr algn="just">
              <a:lnSpc>
                <a:spcPct val="150000"/>
              </a:lnSpc>
            </a:pP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4 – (1) </a:t>
            </a:r>
            <a:r>
              <a:rPr lang="tr-TR" sz="2400" dirty="0" smtClean="0">
                <a:latin typeface="Times New Roman" panose="02020603050405020304" pitchFamily="18" charset="0"/>
                <a:cs typeface="Times New Roman" panose="02020603050405020304" pitchFamily="18" charset="0"/>
              </a:rPr>
              <a:t>Bu Yönetmelikte geçen;</a:t>
            </a:r>
          </a:p>
          <a:p>
            <a:pPr algn="just">
              <a:lnSpc>
                <a:spcPct val="150000"/>
              </a:lnSpc>
            </a:pPr>
            <a:r>
              <a:rPr lang="tr-TR" sz="2400" b="1" dirty="0" smtClean="0">
                <a:latin typeface="Times New Roman" panose="02020603050405020304" pitchFamily="18" charset="0"/>
                <a:cs typeface="Times New Roman" panose="02020603050405020304" pitchFamily="18" charset="0"/>
              </a:rPr>
              <a:t>a) </a:t>
            </a:r>
            <a:r>
              <a:rPr lang="tr-TR" sz="2400" u="sng" dirty="0" smtClean="0">
                <a:latin typeface="Times New Roman" panose="02020603050405020304" pitchFamily="18" charset="0"/>
                <a:cs typeface="Times New Roman" panose="02020603050405020304" pitchFamily="18" charset="0"/>
              </a:rPr>
              <a:t>Acil durum</a:t>
            </a:r>
            <a:r>
              <a:rPr lang="tr-TR" sz="2400" dirty="0" smtClean="0">
                <a:latin typeface="Times New Roman" panose="02020603050405020304" pitchFamily="18" charset="0"/>
                <a:cs typeface="Times New Roman" panose="02020603050405020304" pitchFamily="18" charset="0"/>
              </a:rPr>
              <a:t>: İşyerinin tamamında veya bir kısmında meydana gelebilecek yangın, patlama, tehlikeli kimyasal maddelerden kaynaklanan yayılım, doğal afet gibi acil müdahale, mücadele, ilkyardım veya tahliye gerektiren olayları,</a:t>
            </a:r>
          </a:p>
          <a:p>
            <a:pPr algn="just">
              <a:lnSpc>
                <a:spcPct val="150000"/>
              </a:lnSpc>
            </a:pPr>
            <a:r>
              <a:rPr lang="tr-TR" sz="2400" b="1" dirty="0" smtClean="0">
                <a:latin typeface="Times New Roman" panose="02020603050405020304" pitchFamily="18" charset="0"/>
                <a:cs typeface="Times New Roman" panose="02020603050405020304" pitchFamily="18" charset="0"/>
              </a:rPr>
              <a:t>b) </a:t>
            </a:r>
            <a:r>
              <a:rPr lang="tr-TR" sz="2400" u="sng" dirty="0" smtClean="0">
                <a:latin typeface="Times New Roman" panose="02020603050405020304" pitchFamily="18" charset="0"/>
                <a:cs typeface="Times New Roman" panose="02020603050405020304" pitchFamily="18" charset="0"/>
              </a:rPr>
              <a:t>Acil durum planı</a:t>
            </a:r>
            <a:r>
              <a:rPr lang="tr-TR" sz="2400" dirty="0" smtClean="0">
                <a:latin typeface="Times New Roman" panose="02020603050405020304" pitchFamily="18" charset="0"/>
                <a:cs typeface="Times New Roman" panose="02020603050405020304" pitchFamily="18" charset="0"/>
              </a:rPr>
              <a:t>: İşyerlerinde meydana gelebilecek acil durumlarda yapılacak iş ve işlemler dahil bilgilerin ve uygulamaya yönelik eylemlerin yer aldığı planı,</a:t>
            </a:r>
          </a:p>
          <a:p>
            <a:pPr algn="just">
              <a:lnSpc>
                <a:spcPct val="150000"/>
              </a:lnSpc>
            </a:pPr>
            <a:r>
              <a:rPr lang="tr-TR" sz="2400" b="1" dirty="0" smtClean="0">
                <a:latin typeface="Times New Roman" panose="02020603050405020304" pitchFamily="18" charset="0"/>
                <a:cs typeface="Times New Roman" panose="02020603050405020304" pitchFamily="18" charset="0"/>
              </a:rPr>
              <a:t>c) </a:t>
            </a:r>
            <a:r>
              <a:rPr lang="tr-TR" sz="2400" u="sng" dirty="0" smtClean="0">
                <a:latin typeface="Times New Roman" panose="02020603050405020304" pitchFamily="18" charset="0"/>
                <a:cs typeface="Times New Roman" panose="02020603050405020304" pitchFamily="18" charset="0"/>
              </a:rPr>
              <a:t>Güvenli yer</a:t>
            </a:r>
            <a:r>
              <a:rPr lang="tr-TR" sz="2400" dirty="0" smtClean="0">
                <a:latin typeface="Times New Roman" panose="02020603050405020304" pitchFamily="18" charset="0"/>
                <a:cs typeface="Times New Roman" panose="02020603050405020304" pitchFamily="18" charset="0"/>
              </a:rPr>
              <a:t>: Acil durumların olumsuz sonuçlarından çalışanların etkilenmeyeceği mesafede veya korunakta belirlenmiş yeri, ifade eder.</a:t>
            </a:r>
            <a:endParaRPr lang="tr-TR" sz="2400" dirty="0">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6</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5" name="Dikdörtgen 4"/>
          <p:cNvSpPr/>
          <p:nvPr/>
        </p:nvSpPr>
        <p:spPr>
          <a:xfrm>
            <a:off x="753799" y="1622854"/>
            <a:ext cx="2158313" cy="461665"/>
          </a:xfrm>
          <a:prstGeom prst="rect">
            <a:avLst/>
          </a:prstGeom>
        </p:spPr>
        <p:txBody>
          <a:bodyPr wrap="square">
            <a:spAutoFit/>
          </a:bodyPr>
          <a:lstStyle/>
          <a:p>
            <a:r>
              <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TANIMLAR:</a:t>
            </a:r>
            <a:endParaRPr lang="tr-TR" sz="24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925356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1978" y="3306170"/>
            <a:ext cx="10840994" cy="646331"/>
          </a:xfrm>
          <a:prstGeom prst="rect">
            <a:avLst/>
          </a:prstGeom>
          <a:noFill/>
        </p:spPr>
        <p:txBody>
          <a:bodyPr wrap="square" rtlCol="0">
            <a:spAutoFit/>
          </a:bodyPr>
          <a:lstStyle/>
          <a:p>
            <a:pPr algn="ctr"/>
            <a:r>
              <a:rPr lang="tr-TR"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İŞVEREN VE ÇALIŞANLARIN YÜKÜMLÜLÜĞÜ</a:t>
            </a:r>
            <a:endParaRPr lang="tr-TR" sz="3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7</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6500505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9598" y="2249471"/>
            <a:ext cx="10840994" cy="3323987"/>
          </a:xfrm>
          <a:prstGeom prst="rect">
            <a:avLst/>
          </a:prstGeom>
          <a:noFill/>
        </p:spPr>
        <p:txBody>
          <a:bodyPr wrap="square" rtlCol="0">
            <a:spAutoFit/>
          </a:bodyPr>
          <a:lstStyle/>
          <a:p>
            <a:pPr algn="just">
              <a:lnSpc>
                <a:spcPct val="150000"/>
              </a:lnSpc>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5 – (1) </a:t>
            </a:r>
            <a:r>
              <a:rPr lang="tr-TR" sz="2000" dirty="0" smtClean="0">
                <a:latin typeface="Times New Roman" panose="02020603050405020304" pitchFamily="18" charset="0"/>
                <a:cs typeface="Times New Roman" panose="02020603050405020304" pitchFamily="18" charset="0"/>
              </a:rPr>
              <a:t>İşverenin acil durumlara ilişkin yükümlülükleri aşağıda belirtilmiştir:</a:t>
            </a:r>
          </a:p>
          <a:p>
            <a:pPr algn="just">
              <a:lnSpc>
                <a:spcPct val="150000"/>
              </a:lnSpc>
            </a:pPr>
            <a:r>
              <a:rPr lang="tr-TR" sz="2000" b="1"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Çalışma ortamı, kullanılan maddeler, iş ekipmanı ile çevre şartlarını dikkate alarak meydana gelebilecek ve çalışan ile çalışma çevresini etkileyecek acil durumları önceden değerlendirerek muhtemel acil durumları belirler.</a:t>
            </a:r>
          </a:p>
          <a:p>
            <a:pPr algn="just">
              <a:lnSpc>
                <a:spcPct val="150000"/>
              </a:lnSpc>
            </a:pPr>
            <a:r>
              <a:rPr lang="tr-TR" sz="2000" b="1" dirty="0" smtClean="0">
                <a:latin typeface="Times New Roman" panose="02020603050405020304" pitchFamily="18" charset="0"/>
                <a:cs typeface="Times New Roman" panose="02020603050405020304" pitchFamily="18" charset="0"/>
              </a:rPr>
              <a:t>b) </a:t>
            </a:r>
            <a:r>
              <a:rPr lang="tr-TR" sz="2000" dirty="0" smtClean="0">
                <a:latin typeface="Times New Roman" panose="02020603050405020304" pitchFamily="18" charset="0"/>
                <a:cs typeface="Times New Roman" panose="02020603050405020304" pitchFamily="18" charset="0"/>
              </a:rPr>
              <a:t>Acil durumların olumsuz etkilerini önleyici ve sınırlandırıcı tedbirleri alır.</a:t>
            </a:r>
          </a:p>
          <a:p>
            <a:pPr algn="just">
              <a:lnSpc>
                <a:spcPct val="150000"/>
              </a:lnSpc>
            </a:pPr>
            <a:r>
              <a:rPr lang="tr-TR" sz="2000" b="1"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Acil durumların olumsuz etkilerinden korunmak üzere gerekli ölçüm ve değerlendirmeleri yapar.</a:t>
            </a:r>
          </a:p>
          <a:p>
            <a:pPr algn="just">
              <a:lnSpc>
                <a:spcPct val="150000"/>
              </a:lnSpc>
            </a:pPr>
            <a:r>
              <a:rPr lang="tr-TR" sz="2000" b="1" dirty="0" smtClean="0">
                <a:latin typeface="Times New Roman" panose="02020603050405020304" pitchFamily="18" charset="0"/>
                <a:cs typeface="Times New Roman" panose="02020603050405020304" pitchFamily="18" charset="0"/>
              </a:rPr>
              <a:t>ç) </a:t>
            </a:r>
            <a:r>
              <a:rPr lang="tr-TR" sz="2000" dirty="0" smtClean="0">
                <a:latin typeface="Times New Roman" panose="02020603050405020304" pitchFamily="18" charset="0"/>
                <a:cs typeface="Times New Roman" panose="02020603050405020304" pitchFamily="18" charset="0"/>
              </a:rPr>
              <a:t>Acil durum planlarını hazırlar ve tatbikatların yapılmasını sağlar.</a:t>
            </a:r>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8</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
        <p:nvSpPr>
          <p:cNvPr id="8" name="Metin kutusu 7"/>
          <p:cNvSpPr txBox="1"/>
          <p:nvPr/>
        </p:nvSpPr>
        <p:spPr>
          <a:xfrm>
            <a:off x="459598" y="1576667"/>
            <a:ext cx="4293291" cy="400110"/>
          </a:xfrm>
          <a:prstGeom prst="rect">
            <a:avLst/>
          </a:prstGeom>
          <a:noFill/>
        </p:spPr>
        <p:txBody>
          <a:bodyPr wrap="none" rtlCol="0">
            <a:spAutoFit/>
          </a:bodyPr>
          <a:lstStyle/>
          <a:p>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İŞVERENİN </a:t>
            </a:r>
            <a:r>
              <a:rPr lang="tr-TR" sz="2000"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YÜKÜMLÜLÜKLERİ:</a:t>
            </a:r>
            <a:endParaRPr lang="tr-TR" b="1" dirty="0" smtClean="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9359742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2758</Words>
  <Application>Microsoft Office PowerPoint</Application>
  <PresentationFormat>Geniş ekran</PresentationFormat>
  <Paragraphs>230</Paragraphs>
  <Slides>36</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0</vt:i4>
      </vt:variant>
      <vt:variant>
        <vt:lpstr>Slayt Başlıkları</vt:lpstr>
      </vt:variant>
      <vt:variant>
        <vt:i4>36</vt:i4>
      </vt:variant>
    </vt:vector>
  </HeadingPairs>
  <TitlesOfParts>
    <vt:vector size="43" baseType="lpstr">
      <vt:lpstr>Arial</vt:lpstr>
      <vt:lpstr>Arial Black</vt:lpstr>
      <vt:lpstr>Calibri</vt:lpstr>
      <vt:lpstr>Calibri Light</vt:lpstr>
      <vt:lpstr>Times New Roman</vt:lpstr>
      <vt:lpstr>Verdana</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Rafet BASAK</dc:creator>
  <cp:lastModifiedBy>Rafet BASAK</cp:lastModifiedBy>
  <cp:revision>9</cp:revision>
  <dcterms:created xsi:type="dcterms:W3CDTF">2019-01-03T09:02:10Z</dcterms:created>
  <dcterms:modified xsi:type="dcterms:W3CDTF">2019-01-03T11:30:49Z</dcterms:modified>
</cp:coreProperties>
</file>