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60" r:id="rId2"/>
    <p:sldId id="258" r:id="rId3"/>
    <p:sldId id="261" r:id="rId4"/>
    <p:sldId id="262" r:id="rId5"/>
    <p:sldId id="263" r:id="rId6"/>
    <p:sldId id="264"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et BASAK" initials="R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30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310C2C3-AB90-47D1-B5CE-8AD55AB7ED49}" type="datetimeFigureOut">
              <a:rPr lang="tr-TR" smtClean="0"/>
              <a:t>08.01.2019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24058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10C2C3-AB90-47D1-B5CE-8AD55AB7ED49}" type="datetimeFigureOut">
              <a:rPr lang="tr-TR" smtClean="0"/>
              <a:t>08.01.2019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864384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10C2C3-AB90-47D1-B5CE-8AD55AB7ED49}" type="datetimeFigureOut">
              <a:rPr lang="tr-TR" smtClean="0"/>
              <a:t>08.01.2019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3268486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Yalnızca Başlık">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946B7D15-6306-4555-9423-AAD7FA874A97}" type="datetime1">
              <a:rPr lang="tr-TR" smtClean="0"/>
              <a:t>08.01.2019</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a:xfrm>
            <a:off x="11363227" y="6309215"/>
            <a:ext cx="477543" cy="477542"/>
          </a:xfrm>
        </p:spPr>
        <p:txBody>
          <a:bodyPr/>
          <a:lstStyle>
            <a:lvl1pPr algn="ctr">
              <a:defRPr sz="1800" b="1"/>
            </a:lvl1pPr>
          </a:lstStyle>
          <a:p>
            <a:fld id="{1EDBCF86-4C6C-45BD-AB90-9F5A9BF58ABB}" type="slidenum">
              <a:rPr lang="tr-TR" smtClean="0"/>
              <a:pPr/>
              <a:t>‹#›</a:t>
            </a:fld>
            <a:endParaRPr lang="tr-TR" dirty="0"/>
          </a:p>
        </p:txBody>
      </p:sp>
      <p:graphicFrame>
        <p:nvGraphicFramePr>
          <p:cNvPr id="13" name="Nesne 12"/>
          <p:cNvGraphicFramePr>
            <a:graphicFrameLocks noChangeAspect="1"/>
          </p:cNvGraphicFramePr>
          <p:nvPr userDrawn="1">
            <p:extLst/>
          </p:nvPr>
        </p:nvGraphicFramePr>
        <p:xfrm>
          <a:off x="-6546" y="25151"/>
          <a:ext cx="12156200" cy="1379443"/>
        </p:xfrm>
        <a:graphic>
          <a:graphicData uri="http://schemas.openxmlformats.org/presentationml/2006/ole">
            <mc:AlternateContent xmlns:mc="http://schemas.openxmlformats.org/markup-compatibility/2006">
              <mc:Choice xmlns:v="urn:schemas-microsoft-com:vml" Requires="v">
                <p:oleObj spid="_x0000_s1036" r:id="rId3" imgW="17777520" imgH="2018880" progId="">
                  <p:embed/>
                </p:oleObj>
              </mc:Choice>
              <mc:Fallback>
                <p:oleObj r:id="rId3" imgW="17777520" imgH="2018880" progId="">
                  <p:embed/>
                  <p:pic>
                    <p:nvPicPr>
                      <p:cNvPr id="0" name=""/>
                      <p:cNvPicPr/>
                      <p:nvPr/>
                    </p:nvPicPr>
                    <p:blipFill>
                      <a:blip r:embed="rId4"/>
                      <a:stretch>
                        <a:fillRect/>
                      </a:stretch>
                    </p:blipFill>
                    <p:spPr>
                      <a:xfrm>
                        <a:off x="-6546" y="25151"/>
                        <a:ext cx="12156200" cy="1379443"/>
                      </a:xfrm>
                      <a:prstGeom prst="rect">
                        <a:avLst/>
                      </a:prstGeom>
                    </p:spPr>
                  </p:pic>
                </p:oleObj>
              </mc:Fallback>
            </mc:AlternateContent>
          </a:graphicData>
        </a:graphic>
      </p:graphicFrame>
      <p:sp>
        <p:nvSpPr>
          <p:cNvPr id="8" name="Unvan 1"/>
          <p:cNvSpPr txBox="1">
            <a:spLocks/>
          </p:cNvSpPr>
          <p:nvPr userDrawn="1"/>
        </p:nvSpPr>
        <p:spPr>
          <a:xfrm>
            <a:off x="1627138" y="648883"/>
            <a:ext cx="9128845" cy="60488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800" b="1" cap="none" spc="0" dirty="0" smtClean="0">
                <a:ln w="13462">
                  <a:solidFill>
                    <a:schemeClr val="bg1"/>
                  </a:solidFill>
                  <a:prstDash val="solid"/>
                </a:ln>
                <a:solidFill>
                  <a:schemeClr val="bg1"/>
                </a:solidFill>
                <a:effectLst>
                  <a:outerShdw dist="38100" dir="2700000" algn="bl" rotWithShape="0">
                    <a:schemeClr val="tx1"/>
                  </a:outerShdw>
                </a:effectLst>
                <a:latin typeface="Arial Black" panose="020B0A04020102020204" pitchFamily="34" charset="0"/>
                <a:cs typeface="Times New Roman" pitchFamily="18" charset="0"/>
              </a:rPr>
              <a:t>DESTEK HİZMETLERİ GENEL MÜDÜRLÜĞÜ</a:t>
            </a:r>
            <a:endParaRPr lang="tr-TR" sz="2800" b="1" cap="none" spc="0" dirty="0">
              <a:ln w="13462">
                <a:solidFill>
                  <a:schemeClr val="bg1"/>
                </a:solidFill>
                <a:prstDash val="solid"/>
              </a:ln>
              <a:solidFill>
                <a:schemeClr val="bg1"/>
              </a:solidFill>
              <a:effectLst>
                <a:outerShdw dist="38100" dir="2700000" algn="bl" rotWithShape="0">
                  <a:schemeClr val="tx1"/>
                </a:outerShdw>
              </a:effectLst>
              <a:latin typeface="Arial Black" panose="020B0A04020102020204" pitchFamily="34" charset="0"/>
            </a:endParaRPr>
          </a:p>
        </p:txBody>
      </p:sp>
      <p:cxnSp>
        <p:nvCxnSpPr>
          <p:cNvPr id="15" name="Düz Bağlayıcı 14"/>
          <p:cNvCxnSpPr>
            <a:endCxn id="16" idx="2"/>
          </p:cNvCxnSpPr>
          <p:nvPr userDrawn="1"/>
        </p:nvCxnSpPr>
        <p:spPr>
          <a:xfrm>
            <a:off x="885335" y="6532940"/>
            <a:ext cx="10477893" cy="15046"/>
          </a:xfrm>
          <a:prstGeom prst="line">
            <a:avLst/>
          </a:prstGeom>
          <a:ln>
            <a:solidFill>
              <a:srgbClr val="FF0000"/>
            </a:solidFill>
          </a:ln>
        </p:spPr>
        <p:style>
          <a:lnRef idx="1">
            <a:schemeClr val="accent6"/>
          </a:lnRef>
          <a:fillRef idx="0">
            <a:schemeClr val="accent6"/>
          </a:fillRef>
          <a:effectRef idx="0">
            <a:schemeClr val="accent6"/>
          </a:effectRef>
          <a:fontRef idx="minor">
            <a:schemeClr val="tx1"/>
          </a:fontRef>
        </p:style>
      </p:cxnSp>
      <p:sp>
        <p:nvSpPr>
          <p:cNvPr id="16" name="Oval 15"/>
          <p:cNvSpPr/>
          <p:nvPr userDrawn="1"/>
        </p:nvSpPr>
        <p:spPr>
          <a:xfrm>
            <a:off x="11363228" y="6309215"/>
            <a:ext cx="477542" cy="47754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49086376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310C2C3-AB90-47D1-B5CE-8AD55AB7ED49}" type="datetimeFigureOut">
              <a:rPr lang="tr-TR" smtClean="0"/>
              <a:t>08.01.2019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1711527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310C2C3-AB90-47D1-B5CE-8AD55AB7ED49}" type="datetimeFigureOut">
              <a:rPr lang="tr-TR" smtClean="0"/>
              <a:t>08.01.2019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16411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310C2C3-AB90-47D1-B5CE-8AD55AB7ED49}" type="datetimeFigureOut">
              <a:rPr lang="tr-TR" smtClean="0"/>
              <a:t>08.01.2019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209619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310C2C3-AB90-47D1-B5CE-8AD55AB7ED49}" type="datetimeFigureOut">
              <a:rPr lang="tr-TR" smtClean="0"/>
              <a:t>08.01.2019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232183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310C2C3-AB90-47D1-B5CE-8AD55AB7ED49}" type="datetimeFigureOut">
              <a:rPr lang="tr-TR" smtClean="0"/>
              <a:t>08.01.2019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736439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0C2C3-AB90-47D1-B5CE-8AD55AB7ED49}" type="datetimeFigureOut">
              <a:rPr lang="tr-TR" smtClean="0"/>
              <a:t>08.01.2019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2290886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310C2C3-AB90-47D1-B5CE-8AD55AB7ED49}" type="datetimeFigureOut">
              <a:rPr lang="tr-TR" smtClean="0"/>
              <a:t>08.01.2019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3399999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310C2C3-AB90-47D1-B5CE-8AD55AB7ED49}" type="datetimeFigureOut">
              <a:rPr lang="tr-TR" smtClean="0"/>
              <a:t>08.01.2019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1EC058D-FA3F-4B92-94C0-2EDE5967B7FF}" type="slidenum">
              <a:rPr lang="tr-TR" smtClean="0"/>
              <a:t>‹#›</a:t>
            </a:fld>
            <a:endParaRPr lang="tr-TR"/>
          </a:p>
        </p:txBody>
      </p:sp>
    </p:spTree>
    <p:extLst>
      <p:ext uri="{BB962C8B-B14F-4D97-AF65-F5344CB8AC3E}">
        <p14:creationId xmlns:p14="http://schemas.microsoft.com/office/powerpoint/2010/main" val="81627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0C2C3-AB90-47D1-B5CE-8AD55AB7ED49}" type="datetimeFigureOut">
              <a:rPr lang="tr-TR" smtClean="0"/>
              <a:t>08.01.2019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C058D-FA3F-4B92-94C0-2EDE5967B7FF}" type="slidenum">
              <a:rPr lang="tr-TR" smtClean="0"/>
              <a:t>‹#›</a:t>
            </a:fld>
            <a:endParaRPr lang="tr-TR"/>
          </a:p>
        </p:txBody>
      </p:sp>
    </p:spTree>
    <p:extLst>
      <p:ext uri="{BB962C8B-B14F-4D97-AF65-F5344CB8AC3E}">
        <p14:creationId xmlns:p14="http://schemas.microsoft.com/office/powerpoint/2010/main" val="88058862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6649" y="1816701"/>
            <a:ext cx="3295135" cy="3151279"/>
          </a:xfrm>
        </p:spPr>
      </p:pic>
      <p:sp>
        <p:nvSpPr>
          <p:cNvPr id="5" name="Metin kutusu 4"/>
          <p:cNvSpPr txBox="1"/>
          <p:nvPr/>
        </p:nvSpPr>
        <p:spPr>
          <a:xfrm>
            <a:off x="3657600" y="1739757"/>
            <a:ext cx="8196649" cy="954107"/>
          </a:xfrm>
          <a:prstGeom prst="rect">
            <a:avLst/>
          </a:prstGeom>
          <a:noFill/>
        </p:spPr>
        <p:txBody>
          <a:bodyPr wrap="square" rtlCol="0" anchor="ctr">
            <a:spAutoFit/>
          </a:bodyPr>
          <a:lstStyle/>
          <a:p>
            <a:pPr algn="ctr"/>
            <a:r>
              <a:rPr lang="tr-TR" sz="2800" dirty="0" smtClean="0">
                <a:ln w="0"/>
                <a:solidFill>
                  <a:schemeClr val="accent4"/>
                </a:solidFill>
                <a:effectLst>
                  <a:reflection blurRad="6350" stA="53000" endA="300" endPos="35500" dir="5400000" sy="-90000" algn="bl" rotWithShape="0"/>
                </a:effectLst>
                <a:latin typeface="Arial Black" panose="020B0A04020102020204" pitchFamily="34" charset="0"/>
                <a:cs typeface="Times New Roman" pitchFamily="18" charset="0"/>
              </a:rPr>
              <a:t>İŞYERİ SAĞLIK VE GÜVENLİK BİRİMİ </a:t>
            </a:r>
            <a:br>
              <a:rPr lang="tr-TR" sz="2800" dirty="0" smtClean="0">
                <a:ln w="0"/>
                <a:solidFill>
                  <a:schemeClr val="accent4"/>
                </a:solidFill>
                <a:effectLst>
                  <a:reflection blurRad="6350" stA="53000" endA="300" endPos="35500" dir="5400000" sy="-90000" algn="bl" rotWithShape="0"/>
                </a:effectLst>
                <a:latin typeface="Arial Black" panose="020B0A04020102020204" pitchFamily="34" charset="0"/>
                <a:cs typeface="Times New Roman" pitchFamily="18" charset="0"/>
              </a:rPr>
            </a:br>
            <a:r>
              <a:rPr lang="tr-TR" sz="2800" dirty="0" smtClean="0">
                <a:ln w="0"/>
                <a:solidFill>
                  <a:schemeClr val="accent4"/>
                </a:solidFill>
                <a:effectLst>
                  <a:reflection blurRad="6350" stA="53000" endA="300" endPos="35500" dir="5400000" sy="-90000" algn="bl" rotWithShape="0"/>
                </a:effectLst>
                <a:latin typeface="Arial Black" panose="020B0A04020102020204" pitchFamily="34" charset="0"/>
                <a:cs typeface="Times New Roman" pitchFamily="18" charset="0"/>
              </a:rPr>
              <a:t>DAİRE BAŞKANLIĞI</a:t>
            </a:r>
            <a:endParaRPr lang="tr-TR" dirty="0">
              <a:ln w="0"/>
              <a:solidFill>
                <a:schemeClr val="accent4"/>
              </a:solidFill>
              <a:effectLst>
                <a:reflection blurRad="6350" stA="53000" endA="300" endPos="35500" dir="5400000" sy="-90000" algn="bl" rotWithShape="0"/>
              </a:effectLst>
            </a:endParaRPr>
          </a:p>
        </p:txBody>
      </p:sp>
      <p:sp>
        <p:nvSpPr>
          <p:cNvPr id="7" name="Metin kutusu 6"/>
          <p:cNvSpPr txBox="1"/>
          <p:nvPr/>
        </p:nvSpPr>
        <p:spPr>
          <a:xfrm>
            <a:off x="4513768" y="3613893"/>
            <a:ext cx="6067687" cy="2062103"/>
          </a:xfrm>
          <a:prstGeom prst="rect">
            <a:avLst/>
          </a:prstGeom>
          <a:noFill/>
        </p:spPr>
        <p:txBody>
          <a:bodyPr wrap="none" rtlCol="0" anchor="ctr">
            <a:spAutoFit/>
            <a:scene3d>
              <a:camera prst="orthographicFront"/>
              <a:lightRig rig="harsh" dir="t"/>
            </a:scene3d>
            <a:sp3d extrusionH="57150" prstMaterial="matte">
              <a:bevelT w="63500" h="12700" prst="angle"/>
              <a:contourClr>
                <a:schemeClr val="bg1">
                  <a:lumMod val="65000"/>
                </a:schemeClr>
              </a:contourClr>
            </a:sp3d>
          </a:bodyPr>
          <a:lstStyle/>
          <a:p>
            <a:pPr algn="ctr"/>
            <a:r>
              <a:rPr lang="tr-TR" sz="3200" b="1" dirty="0" smtClean="0">
                <a:ln/>
                <a:solidFill>
                  <a:schemeClr val="accent4"/>
                </a:solidFill>
                <a:latin typeface="Times New Roman" panose="02020603050405020304" pitchFamily="18" charset="0"/>
                <a:cs typeface="Times New Roman" panose="02020603050405020304" pitchFamily="18" charset="0"/>
              </a:rPr>
              <a:t>ARAMA, KURTARMA </a:t>
            </a:r>
          </a:p>
          <a:p>
            <a:pPr algn="ctr"/>
            <a:r>
              <a:rPr lang="tr-TR" sz="3200" b="1" dirty="0" smtClean="0">
                <a:ln/>
                <a:solidFill>
                  <a:schemeClr val="accent4"/>
                </a:solidFill>
                <a:latin typeface="Times New Roman" panose="02020603050405020304" pitchFamily="18" charset="0"/>
                <a:cs typeface="Times New Roman" panose="02020603050405020304" pitchFamily="18" charset="0"/>
              </a:rPr>
              <a:t>           ve</a:t>
            </a:r>
          </a:p>
          <a:p>
            <a:pPr algn="ctr"/>
            <a:r>
              <a:rPr lang="tr-TR" sz="3200" b="1" dirty="0" smtClean="0">
                <a:ln/>
                <a:solidFill>
                  <a:schemeClr val="accent4"/>
                </a:solidFill>
                <a:latin typeface="Times New Roman" panose="02020603050405020304" pitchFamily="18" charset="0"/>
                <a:cs typeface="Times New Roman" panose="02020603050405020304" pitchFamily="18" charset="0"/>
              </a:rPr>
              <a:t>TAHLİYE EĞİTİMİ SEMİNERİ</a:t>
            </a:r>
          </a:p>
          <a:p>
            <a:pPr algn="ctr"/>
            <a:endParaRPr lang="tr-TR" sz="3200" b="1" dirty="0">
              <a:ln/>
              <a:solidFill>
                <a:schemeClr val="accent4"/>
              </a:solidFill>
            </a:endParaRPr>
          </a:p>
        </p:txBody>
      </p:sp>
    </p:spTree>
    <p:extLst>
      <p:ext uri="{BB962C8B-B14F-4D97-AF65-F5344CB8AC3E}">
        <p14:creationId xmlns:p14="http://schemas.microsoft.com/office/powerpoint/2010/main" val="10449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Slayt Numarası Yer Tutucusu 2"/>
          <p:cNvSpPr>
            <a:spLocks noGrp="1"/>
          </p:cNvSpPr>
          <p:nvPr>
            <p:ph type="sldNum" sz="quarter" idx="12"/>
          </p:nvPr>
        </p:nvSpPr>
        <p:spPr/>
        <p:txBody>
          <a:bodyPr/>
          <a:lstStyle/>
          <a:p>
            <a:r>
              <a:rPr lang="tr-TR" dirty="0" smtClean="0"/>
              <a:t>1</a:t>
            </a:r>
            <a:endParaRPr lang="tr-TR" dirty="0"/>
          </a:p>
        </p:txBody>
      </p:sp>
      <p:sp>
        <p:nvSpPr>
          <p:cNvPr id="3" name="Metin kutusu 2"/>
          <p:cNvSpPr txBox="1"/>
          <p:nvPr/>
        </p:nvSpPr>
        <p:spPr>
          <a:xfrm>
            <a:off x="201336" y="1581211"/>
            <a:ext cx="11895589" cy="4555093"/>
          </a:xfrm>
          <a:prstGeom prst="rect">
            <a:avLst/>
          </a:prstGeom>
          <a:noFill/>
        </p:spPr>
        <p:txBody>
          <a:bodyPr wrap="square" rtlCol="0">
            <a:spAutoFit/>
          </a:bodyPr>
          <a:lstStyle/>
          <a:p>
            <a:pPr algn="just">
              <a:lnSpc>
                <a:spcPts val="2900"/>
              </a:lnSpc>
            </a:pPr>
            <a:r>
              <a:rPr lang="tr-TR" dirty="0" smtClean="0">
                <a:latin typeface="Times New Roman" panose="02020603050405020304" pitchFamily="18" charset="0"/>
                <a:cs typeface="Times New Roman" panose="02020603050405020304" pitchFamily="18" charset="0"/>
              </a:rPr>
              <a:t>        İş Sağlığı ve Güvenliği kültürünün önemli bir parçası olan Arama, Kurtarma ve Tahliye eğitimimizde temel hedefimiz bu kültürü yaygınlaştırmak ve başta okullarımız olmak üzere toplumun geniş kesimlerine yaymaktır.</a:t>
            </a:r>
          </a:p>
          <a:p>
            <a:pPr algn="just">
              <a:lnSpc>
                <a:spcPts val="2900"/>
              </a:lnSpc>
            </a:pPr>
            <a:endParaRPr lang="tr-TR" dirty="0" smtClean="0">
              <a:latin typeface="Times New Roman" panose="02020603050405020304" pitchFamily="18" charset="0"/>
              <a:cs typeface="Times New Roman" panose="02020603050405020304" pitchFamily="18" charset="0"/>
            </a:endParaRPr>
          </a:p>
          <a:p>
            <a:pPr algn="just">
              <a:lnSpc>
                <a:spcPts val="2900"/>
              </a:lnSpc>
            </a:pPr>
            <a:r>
              <a:rPr lang="tr-TR" dirty="0" smtClean="0">
                <a:latin typeface="Times New Roman" panose="02020603050405020304" pitchFamily="18" charset="0"/>
                <a:cs typeface="Times New Roman" panose="02020603050405020304" pitchFamily="18" charset="0"/>
              </a:rPr>
              <a:t>        Deprem riskinin yüksek olduğu ülkemizde bu eğitimler vasıtasıyla önemli bir misyon yerine getirilmeye çalışılacaktır.</a:t>
            </a:r>
          </a:p>
          <a:p>
            <a:pPr algn="just">
              <a:lnSpc>
                <a:spcPts val="2900"/>
              </a:lnSpc>
            </a:pPr>
            <a:endParaRPr lang="tr-TR" dirty="0" smtClean="0">
              <a:latin typeface="Times New Roman" panose="02020603050405020304" pitchFamily="18" charset="0"/>
              <a:cs typeface="Times New Roman" panose="02020603050405020304" pitchFamily="18" charset="0"/>
            </a:endParaRPr>
          </a:p>
          <a:p>
            <a:pPr algn="just">
              <a:lnSpc>
                <a:spcPts val="2900"/>
              </a:lnSpc>
            </a:pPr>
            <a:r>
              <a:rPr lang="tr-TR" dirty="0" smtClean="0">
                <a:latin typeface="Times New Roman" panose="02020603050405020304" pitchFamily="18" charset="0"/>
                <a:cs typeface="Times New Roman" panose="02020603050405020304" pitchFamily="18" charset="0"/>
              </a:rPr>
              <a:t>        Bu eğitimlerle katılımcıların bilgi ve becerilerinin geliştirilmesi, sorumluluk duygularının artırılması ve farkındalık oluşturulmasına yönelik çaba sarf edilecektir.</a:t>
            </a:r>
          </a:p>
          <a:p>
            <a:pPr algn="just">
              <a:lnSpc>
                <a:spcPts val="2900"/>
              </a:lnSpc>
            </a:pPr>
            <a:endParaRPr lang="tr-TR" dirty="0" smtClean="0">
              <a:latin typeface="Times New Roman" panose="02020603050405020304" pitchFamily="18" charset="0"/>
              <a:cs typeface="Times New Roman" panose="02020603050405020304" pitchFamily="18" charset="0"/>
            </a:endParaRPr>
          </a:p>
          <a:p>
            <a:pPr algn="just">
              <a:lnSpc>
                <a:spcPts val="2900"/>
              </a:lnSpc>
            </a:pPr>
            <a:r>
              <a:rPr lang="tr-TR" dirty="0" smtClean="0">
                <a:latin typeface="Times New Roman" panose="02020603050405020304" pitchFamily="18" charset="0"/>
                <a:cs typeface="Times New Roman" panose="02020603050405020304" pitchFamily="18" charset="0"/>
              </a:rPr>
              <a:t>        Eğitimin içeriğini oluşturan Temel Afet Bilinci, KBRN Farkındalığı, Arama, Kurtarma ve Tahliye ile İlgili Mevzuatlar, Arama, Kurtarma ve Tahliye ile İlgili Riskler, Enkazda Arama ve Kurtarma  Teknikleri, Arama, Kurtarma ve Tahliye </a:t>
            </a:r>
            <a:r>
              <a:rPr lang="tr-TR" sz="1600" dirty="0" smtClean="0">
                <a:latin typeface="Times New Roman" panose="02020603050405020304" pitchFamily="18" charset="0"/>
                <a:cs typeface="Times New Roman" panose="02020603050405020304" pitchFamily="18" charset="0"/>
              </a:rPr>
              <a:t>Yöntemleri/Uygulamalar</a:t>
            </a:r>
            <a:r>
              <a:rPr lang="tr-TR" dirty="0" smtClean="0">
                <a:latin typeface="Times New Roman" panose="02020603050405020304" pitchFamily="18" charset="0"/>
                <a:cs typeface="Times New Roman" panose="02020603050405020304" pitchFamily="18" charset="0"/>
              </a:rPr>
              <a:t> ile ilgili konulara yer verilmiş olup, bir güvenlik kültürünün oluşturulmasına çalışılmıştır.</a:t>
            </a:r>
          </a:p>
          <a:p>
            <a:pPr algn="just">
              <a:lnSpc>
                <a:spcPts val="2900"/>
              </a:lnSpc>
            </a:pPr>
            <a:endParaRPr lang="tr-TR" dirty="0" smtClean="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9" name="Dikdörtgen 8"/>
          <p:cNvSpPr/>
          <p:nvPr/>
        </p:nvSpPr>
        <p:spPr>
          <a:xfrm>
            <a:off x="1664042" y="634314"/>
            <a:ext cx="8699157" cy="49427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Metin kutusu 9"/>
          <p:cNvSpPr txBox="1"/>
          <p:nvPr/>
        </p:nvSpPr>
        <p:spPr>
          <a:xfrm>
            <a:off x="1726708" y="628016"/>
            <a:ext cx="9292281" cy="1200329"/>
          </a:xfrm>
          <a:prstGeom prst="rect">
            <a:avLst/>
          </a:prstGeom>
          <a:noFill/>
        </p:spPr>
        <p:txBody>
          <a:bodyPr wrap="square" rtlCol="0">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p>
          <a:p>
            <a:endParaRPr lang="tr-TR" dirty="0"/>
          </a:p>
        </p:txBody>
      </p:sp>
    </p:spTree>
    <p:extLst>
      <p:ext uri="{BB962C8B-B14F-4D97-AF65-F5344CB8AC3E}">
        <p14:creationId xmlns:p14="http://schemas.microsoft.com/office/powerpoint/2010/main" val="304750899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830510" y="2416029"/>
            <a:ext cx="10687575" cy="1538883"/>
          </a:xfrm>
          <a:prstGeom prst="rect">
            <a:avLst/>
          </a:prstGeom>
          <a:noFill/>
        </p:spPr>
        <p:txBody>
          <a:bodyPr wrap="square" rtlCol="0">
            <a:spAutoFit/>
          </a:bodyPr>
          <a:lstStyle/>
          <a:p>
            <a:r>
              <a:rPr lang="tr-TR" sz="2000" b="1" dirty="0" smtClean="0">
                <a:latin typeface="Times New Roman" panose="02020603050405020304" pitchFamily="18" charset="0"/>
                <a:ea typeface="Verdana" panose="020B0604030504040204" pitchFamily="34" charset="0"/>
                <a:cs typeface="Times New Roman" panose="02020603050405020304" pitchFamily="18" charset="0"/>
              </a:rPr>
              <a:t>ETKİNLİĞİN AMACI:</a:t>
            </a:r>
          </a:p>
          <a:p>
            <a:endParaRPr lang="tr-TR" sz="2000" dirty="0">
              <a:latin typeface="Times New Roman" panose="02020603050405020304" pitchFamily="18" charset="0"/>
              <a:ea typeface="Verdana" panose="020B0604030504040204" pitchFamily="34"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        Bu faaliyet, okul/kurumların acil durum ekiplerinde görev alacak personelin bilgi ve becerisini arttırmak amacıyla düzenlenmiştir.</a:t>
            </a:r>
          </a:p>
          <a:p>
            <a:endParaRPr lang="tr-TR" dirty="0"/>
          </a:p>
        </p:txBody>
      </p:sp>
      <p:sp>
        <p:nvSpPr>
          <p:cNvPr id="3" name="Metin kutusu 2"/>
          <p:cNvSpPr txBox="1"/>
          <p:nvPr/>
        </p:nvSpPr>
        <p:spPr>
          <a:xfrm>
            <a:off x="11450594" y="6334898"/>
            <a:ext cx="312906" cy="400110"/>
          </a:xfrm>
          <a:prstGeom prst="rect">
            <a:avLst/>
          </a:prstGeom>
          <a:noFill/>
        </p:spPr>
        <p:txBody>
          <a:bodyPr wrap="none" rtlCol="0">
            <a:spAutoFit/>
          </a:bodyPr>
          <a:lstStyle/>
          <a:p>
            <a:r>
              <a:rPr lang="tr-TR" sz="2000" b="1" dirty="0" smtClean="0">
                <a:solidFill>
                  <a:schemeClr val="bg2">
                    <a:lumMod val="50000"/>
                  </a:schemeClr>
                </a:solidFill>
                <a:latin typeface="Times New Roman" panose="02020603050405020304" pitchFamily="18" charset="0"/>
                <a:cs typeface="Times New Roman" panose="02020603050405020304" pitchFamily="18" charset="0"/>
              </a:rPr>
              <a:t>2</a:t>
            </a:r>
            <a:endParaRPr lang="tr-TR" sz="2000" b="1" dirty="0">
              <a:solidFill>
                <a:schemeClr val="bg2">
                  <a:lumMod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7" name="Dikdörtgen 6"/>
          <p:cNvSpPr/>
          <p:nvPr/>
        </p:nvSpPr>
        <p:spPr>
          <a:xfrm>
            <a:off x="1606378" y="700216"/>
            <a:ext cx="9012195" cy="42836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248058018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87180" y="2405449"/>
            <a:ext cx="11302312" cy="1754326"/>
          </a:xfrm>
          <a:prstGeom prst="rect">
            <a:avLst/>
          </a:prstGeom>
          <a:noFill/>
        </p:spPr>
        <p:txBody>
          <a:bodyPr wrap="square" rtlCol="0">
            <a:spAutoFit/>
          </a:bodyPr>
          <a:lstStyle/>
          <a:p>
            <a:r>
              <a:rPr lang="tr-TR" b="1" dirty="0" smtClean="0">
                <a:latin typeface="Times New Roman" panose="02020603050405020304" pitchFamily="18" charset="0"/>
                <a:ea typeface="Verdana" panose="020B0604030504040204" pitchFamily="34" charset="0"/>
                <a:cs typeface="Times New Roman" panose="02020603050405020304" pitchFamily="18" charset="0"/>
              </a:rPr>
              <a:t>ETKİNLİĞİN HEDEF KİTLESİ:</a:t>
            </a:r>
          </a:p>
          <a:p>
            <a:endParaRPr lang="tr-TR" b="1" dirty="0">
              <a:latin typeface="Times New Roman" panose="02020603050405020304" pitchFamily="18" charset="0"/>
              <a:ea typeface="Verdana" panose="020B0604030504040204" pitchFamily="34"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           Bakanlığımız Merkez ve Taşra Teşkilatı Okul/Kurumlarında görev yapan ve Acil Durum Ekiplerinde görevlendirilecek personel.</a:t>
            </a:r>
          </a:p>
          <a:p>
            <a:endParaRPr lang="tr-TR" dirty="0">
              <a:latin typeface="Times New Roman" panose="02020603050405020304" pitchFamily="18" charset="0"/>
              <a:ea typeface="Verdana" panose="020B0604030504040204" pitchFamily="34" charset="0"/>
              <a:cs typeface="Times New Roman" panose="02020603050405020304" pitchFamily="18" charset="0"/>
            </a:endParaRPr>
          </a:p>
          <a:p>
            <a:endParaRPr lang="tr-TR" dirty="0"/>
          </a:p>
        </p:txBody>
      </p:sp>
      <p:sp>
        <p:nvSpPr>
          <p:cNvPr id="3" name="Metin kutusu 2"/>
          <p:cNvSpPr txBox="1"/>
          <p:nvPr/>
        </p:nvSpPr>
        <p:spPr>
          <a:xfrm>
            <a:off x="11467071" y="6343136"/>
            <a:ext cx="312906" cy="400110"/>
          </a:xfrm>
          <a:prstGeom prst="rect">
            <a:avLst/>
          </a:prstGeom>
          <a:noFill/>
        </p:spPr>
        <p:txBody>
          <a:bodyPr wrap="none" rtlCol="0">
            <a:spAutoFit/>
          </a:bodyPr>
          <a:lstStyle/>
          <a:p>
            <a:r>
              <a:rPr lang="tr-TR" sz="2000" b="1" dirty="0" smtClean="0">
                <a:solidFill>
                  <a:schemeClr val="tx1">
                    <a:lumMod val="50000"/>
                    <a:lumOff val="50000"/>
                  </a:schemeClr>
                </a:solidFill>
                <a:latin typeface="Times New Roman" panose="02020603050405020304" pitchFamily="18" charset="0"/>
                <a:cs typeface="Times New Roman" panose="02020603050405020304" pitchFamily="18" charset="0"/>
              </a:rPr>
              <a:t>3</a:t>
            </a:r>
            <a:endParaRPr lang="tr-TR" sz="2000" b="1"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5" name="Dikdörtgen 4"/>
          <p:cNvSpPr/>
          <p:nvPr/>
        </p:nvSpPr>
        <p:spPr>
          <a:xfrm>
            <a:off x="1639330" y="700216"/>
            <a:ext cx="8946292" cy="48603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205131374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1450595" y="6351373"/>
            <a:ext cx="314510" cy="400110"/>
          </a:xfrm>
          <a:prstGeom prst="rect">
            <a:avLst/>
          </a:prstGeom>
          <a:noFill/>
        </p:spPr>
        <p:txBody>
          <a:bodyPr wrap="none" rtlCol="0">
            <a:spAutoFit/>
          </a:bodyPr>
          <a:lstStyle/>
          <a:p>
            <a:r>
              <a:rPr lang="tr-TR" sz="2000" b="1" dirty="0" smtClean="0">
                <a:solidFill>
                  <a:schemeClr val="tx1">
                    <a:lumMod val="50000"/>
                    <a:lumOff val="50000"/>
                  </a:schemeClr>
                </a:solidFill>
                <a:latin typeface="Times New Roman" panose="02020603050405020304" pitchFamily="18" charset="0"/>
                <a:cs typeface="Times New Roman" panose="02020603050405020304" pitchFamily="18" charset="0"/>
              </a:rPr>
              <a:t>4</a:t>
            </a:r>
            <a:endParaRPr lang="tr-TR" sz="2000" b="1"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3" name="Metin kutusu 2"/>
          <p:cNvSpPr txBox="1"/>
          <p:nvPr/>
        </p:nvSpPr>
        <p:spPr>
          <a:xfrm>
            <a:off x="551934" y="1478117"/>
            <a:ext cx="2956259" cy="400110"/>
          </a:xfrm>
          <a:prstGeom prst="rect">
            <a:avLst/>
          </a:prstGeom>
          <a:noFill/>
        </p:spPr>
        <p:txBody>
          <a:bodyPr wrap="none" rtlCol="0">
            <a:spAutoFit/>
          </a:bodyPr>
          <a:lstStyle/>
          <a:p>
            <a:r>
              <a:rPr lang="tr-TR" sz="2000" b="1" dirty="0" smtClean="0">
                <a:latin typeface="Times New Roman" panose="02020603050405020304" pitchFamily="18" charset="0"/>
                <a:ea typeface="Verdana" panose="020B0604030504040204" pitchFamily="34" charset="0"/>
                <a:cs typeface="Times New Roman" panose="02020603050405020304" pitchFamily="18" charset="0"/>
              </a:rPr>
              <a:t>ETKİNLİĞİN İÇERİĞİ:</a:t>
            </a:r>
            <a:endParaRPr lang="tr-TR" sz="2000" b="1" dirty="0">
              <a:latin typeface="Times New Roman" panose="02020603050405020304" pitchFamily="18" charset="0"/>
              <a:ea typeface="Verdana" panose="020B0604030504040204" pitchFamily="34" charset="0"/>
              <a:cs typeface="Times New Roman" panose="02020603050405020304"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8192" y="1878227"/>
            <a:ext cx="4927353" cy="4473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665" y="-107091"/>
            <a:ext cx="1548714" cy="1482810"/>
          </a:xfrm>
          <a:prstGeom prst="ellipse">
            <a:avLst/>
          </a:prstGeom>
          <a:ln>
            <a:noFill/>
          </a:ln>
          <a:effectLst>
            <a:softEdge rad="127000"/>
          </a:effectLst>
        </p:spPr>
      </p:pic>
      <p:sp>
        <p:nvSpPr>
          <p:cNvPr id="8" name="Dikdörtgen 7"/>
          <p:cNvSpPr/>
          <p:nvPr/>
        </p:nvSpPr>
        <p:spPr>
          <a:xfrm>
            <a:off x="1672281" y="667265"/>
            <a:ext cx="8756822" cy="47779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p:cNvSpPr txBox="1"/>
          <p:nvPr/>
        </p:nvSpPr>
        <p:spPr>
          <a:xfrm>
            <a:off x="1528156" y="634314"/>
            <a:ext cx="9292281" cy="1200329"/>
          </a:xfrm>
          <a:prstGeom prst="rect">
            <a:avLst/>
          </a:prstGeom>
          <a:noFill/>
        </p:spPr>
        <p:txBody>
          <a:bodyPr wrap="square" rtlCol="0" anchor="ctr">
            <a:spAutoFit/>
          </a:bodyPr>
          <a:lstStyle/>
          <a:p>
            <a:pPr algn="ctr"/>
            <a:r>
              <a:rPr lang="tr-TR" sz="2000" b="1" dirty="0" smtClean="0">
                <a:solidFill>
                  <a:schemeClr val="bg1"/>
                </a:solidFill>
                <a:latin typeface="Times New Roman" panose="02020603050405020304" pitchFamily="18" charset="0"/>
                <a:cs typeface="Times New Roman" panose="02020603050405020304" pitchFamily="18" charset="0"/>
              </a:rPr>
              <a:t>DESTEK HİZMETLERİ GENEL MÜDÜRLÜĞÜ</a:t>
            </a:r>
          </a:p>
          <a:p>
            <a:pPr algn="ctr"/>
            <a:r>
              <a:rPr lang="tr-TR" sz="1600" b="1" dirty="0" smtClean="0">
                <a:ln w="0"/>
                <a:solidFill>
                  <a:schemeClr val="bg1"/>
                </a:solidFill>
                <a:latin typeface="Times New Roman" panose="02020603050405020304" pitchFamily="18" charset="0"/>
                <a:cs typeface="Times New Roman" panose="02020603050405020304" pitchFamily="18" charset="0"/>
              </a:rPr>
              <a:t>(İŞYERİ SAĞLIK VE GÜVENLİK BİRİMİ DAİRE BAŞKANLIĞI)</a:t>
            </a:r>
          </a:p>
          <a:p>
            <a:endParaRPr lang="tr-TR" dirty="0" smtClean="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312390309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2243" y="2731787"/>
            <a:ext cx="10515600" cy="513921"/>
          </a:xfrm>
        </p:spPr>
        <p:txBody>
          <a:bodyPr>
            <a:noAutofit/>
          </a:bodyPr>
          <a:lstStyle/>
          <a:p>
            <a:pPr marL="0" indent="0">
              <a:buNone/>
            </a:pPr>
            <a:r>
              <a:rPr lang="tr-TR" sz="4000" b="1" dirty="0">
                <a:ln w="9525">
                  <a:solidFill>
                    <a:schemeClr val="tx1">
                      <a:lumMod val="95000"/>
                      <a:lumOff val="5000"/>
                    </a:schemeClr>
                  </a:solidFill>
                  <a:prstDash val="solid"/>
                </a:ln>
                <a:solidFill>
                  <a:schemeClr val="accent4"/>
                </a:solidFill>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TEŞEKKÜR EDİYORUZ.</a:t>
            </a:r>
          </a:p>
          <a:p>
            <a:endParaRPr lang="tr-TR" sz="4000" b="1" dirty="0">
              <a:ln w="9525">
                <a:solidFill>
                  <a:schemeClr val="tx1">
                    <a:lumMod val="95000"/>
                    <a:lumOff val="5000"/>
                  </a:schemeClr>
                </a:solidFill>
                <a:prstDash val="solid"/>
              </a:ln>
              <a:solidFill>
                <a:schemeClr val="accent4"/>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5910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237</Words>
  <Application>Microsoft Office PowerPoint</Application>
  <PresentationFormat>Özel</PresentationFormat>
  <Paragraphs>31</Paragraphs>
  <Slides>6</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0</vt:i4>
      </vt:variant>
      <vt:variant>
        <vt:lpstr>Slayt Başlıkları</vt:lpstr>
      </vt:variant>
      <vt:variant>
        <vt:i4>6</vt:i4>
      </vt:variant>
    </vt:vector>
  </HeadingPairs>
  <TitlesOfParts>
    <vt:vector size="7" baseType="lpstr">
      <vt:lpstr>Office Theme</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Rafet BASAK</dc:creator>
  <cp:lastModifiedBy>Huseyin KOKTAS</cp:lastModifiedBy>
  <cp:revision>11</cp:revision>
  <dcterms:created xsi:type="dcterms:W3CDTF">2019-01-03T07:53:24Z</dcterms:created>
  <dcterms:modified xsi:type="dcterms:W3CDTF">2019-01-08T09:10:06Z</dcterms:modified>
</cp:coreProperties>
</file>